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885" r:id="rId1"/>
  </p:sldMasterIdLst>
  <p:notesMasterIdLst>
    <p:notesMasterId r:id="rId58"/>
  </p:notesMasterIdLst>
  <p:handoutMasterIdLst>
    <p:handoutMasterId r:id="rId59"/>
  </p:handoutMasterIdLst>
  <p:sldIdLst>
    <p:sldId id="256" r:id="rId2"/>
    <p:sldId id="270" r:id="rId3"/>
    <p:sldId id="267" r:id="rId4"/>
    <p:sldId id="273" r:id="rId5"/>
    <p:sldId id="279" r:id="rId6"/>
    <p:sldId id="274" r:id="rId7"/>
    <p:sldId id="275" r:id="rId8"/>
    <p:sldId id="285" r:id="rId9"/>
    <p:sldId id="286" r:id="rId10"/>
    <p:sldId id="289" r:id="rId11"/>
    <p:sldId id="291" r:id="rId12"/>
    <p:sldId id="362" r:id="rId13"/>
    <p:sldId id="363" r:id="rId14"/>
    <p:sldId id="294" r:id="rId15"/>
    <p:sldId id="364" r:id="rId16"/>
    <p:sldId id="292" r:id="rId17"/>
    <p:sldId id="293" r:id="rId18"/>
    <p:sldId id="297" r:id="rId19"/>
    <p:sldId id="298" r:id="rId20"/>
    <p:sldId id="366" r:id="rId21"/>
    <p:sldId id="300" r:id="rId22"/>
    <p:sldId id="257" r:id="rId23"/>
    <p:sldId id="304" r:id="rId24"/>
    <p:sldId id="306" r:id="rId25"/>
    <p:sldId id="260" r:id="rId26"/>
    <p:sldId id="305" r:id="rId27"/>
    <p:sldId id="340" r:id="rId28"/>
    <p:sldId id="344" r:id="rId29"/>
    <p:sldId id="341" r:id="rId30"/>
    <p:sldId id="342" r:id="rId31"/>
    <p:sldId id="343" r:id="rId32"/>
    <p:sldId id="338" r:id="rId33"/>
    <p:sldId id="345" r:id="rId34"/>
    <p:sldId id="346" r:id="rId35"/>
    <p:sldId id="347" r:id="rId36"/>
    <p:sldId id="359" r:id="rId37"/>
    <p:sldId id="348" r:id="rId38"/>
    <p:sldId id="349" r:id="rId39"/>
    <p:sldId id="350" r:id="rId40"/>
    <p:sldId id="354" r:id="rId41"/>
    <p:sldId id="281" r:id="rId42"/>
    <p:sldId id="360" r:id="rId43"/>
    <p:sldId id="361" r:id="rId44"/>
    <p:sldId id="352" r:id="rId45"/>
    <p:sldId id="353" r:id="rId46"/>
    <p:sldId id="355" r:id="rId47"/>
    <p:sldId id="356" r:id="rId48"/>
    <p:sldId id="358" r:id="rId49"/>
    <p:sldId id="357" r:id="rId50"/>
    <p:sldId id="367" r:id="rId51"/>
    <p:sldId id="368" r:id="rId52"/>
    <p:sldId id="369" r:id="rId53"/>
    <p:sldId id="370" r:id="rId54"/>
    <p:sldId id="371" r:id="rId55"/>
    <p:sldId id="372" r:id="rId56"/>
    <p:sldId id="373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65" autoAdjust="0"/>
  </p:normalViewPr>
  <p:slideViewPr>
    <p:cSldViewPr snapToGrid="0" snapToObjects="1">
      <p:cViewPr varScale="1">
        <p:scale>
          <a:sx n="96" d="100"/>
          <a:sy n="96" d="100"/>
        </p:scale>
        <p:origin x="-13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71DB-71EC-7F40-9368-129429D0AA12}" type="datetimeFigureOut">
              <a:rPr lang="en-US" smtClean="0"/>
              <a:t>18/03/15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110AD-2F91-E64D-A9B8-C77D9767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4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B1234-BE8E-3742-8F39-13B0D4088E1C}" type="datetimeFigureOut">
              <a:rPr lang="en-US" smtClean="0"/>
              <a:t>18/03/15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14768-9E71-9F47-ADFC-FC807047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Rebeca Gonzalez Suarez (UNL) 18 March 2015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Rebeca Gonzalez Suarez (UNL) 18 March 2015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9157805" cy="3657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3807" y="18288"/>
            <a:ext cx="9157805" cy="3474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Rebeca Gonzalez Suarez (UNL) 18 March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8930" y="4482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</a:defRPr>
            </a:lvl1pPr>
          </a:lstStyle>
          <a:p>
            <a:fld id="{8AEF454D-24C9-4246-95AA-EAA7EC45636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86" r:id="rId1"/>
    <p:sldLayoutId id="2147484887" r:id="rId2"/>
    <p:sldLayoutId id="2147484888" r:id="rId3"/>
    <p:sldLayoutId id="2147484889" r:id="rId4"/>
    <p:sldLayoutId id="2147484890" r:id="rId5"/>
    <p:sldLayoutId id="2147484891" r:id="rId6"/>
    <p:sldLayoutId id="2147484892" r:id="rId7"/>
    <p:sldLayoutId id="2147484893" r:id="rId8"/>
    <p:sldLayoutId id="2147484894" r:id="rId9"/>
    <p:sldLayoutId id="2147484895" r:id="rId10"/>
    <p:sldLayoutId id="2147484896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 spc="-100" baseline="0">
          <a:solidFill>
            <a:schemeClr val="accent3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cds.cern.ch/record/1376638/files/HIG-11-014-pas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ms-physics.web.cern.ch/cms-physics/public/HIG-12-042-pas.pdf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arxiv.org/abs/1412.866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12.866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arxiv.org/abs/1207.7235" TargetMode="External"/><Relationship Id="rId8" Type="http://schemas.openxmlformats.org/officeDocument/2006/relationships/hyperlink" Target="http://arxiv.org/abs/1303.4571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3" Type="http://schemas.openxmlformats.org/officeDocument/2006/relationships/image" Target="../media/image8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hyperlink" Target="http://arxiv.org/abs/1202.1489" TargetMode="External"/><Relationship Id="rId5" Type="http://schemas.openxmlformats.org/officeDocument/2006/relationships/hyperlink" Target="http://arxiv.org/abs/1202.148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312.1129" TargetMode="Externa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Is it the Higgs?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Characterization </a:t>
            </a:r>
            <a:r>
              <a:rPr lang="en-US" sz="3600" dirty="0"/>
              <a:t>of the H(125) resonance (spin, parity, tensor structure)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/>
              <a:t>leptonic</a:t>
            </a:r>
            <a:r>
              <a:rPr lang="en-US" sz="3600" dirty="0"/>
              <a:t> WW decays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Rebeca Gonzalez Suarez</a:t>
            </a:r>
          </a:p>
          <a:p>
            <a:r>
              <a:rPr lang="en-US" sz="1600" dirty="0" smtClean="0"/>
              <a:t>University of Nebraska, Lincoln</a:t>
            </a: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769" t="1660" r="1738" b="1639"/>
          <a:stretch/>
        </p:blipFill>
        <p:spPr>
          <a:xfrm>
            <a:off x="5854532" y="3677886"/>
            <a:ext cx="2679868" cy="2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9235"/>
            <a:ext cx="8229600" cy="4876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Events are selected using single and double lepton triggers</a:t>
            </a:r>
          </a:p>
          <a:p>
            <a:pPr lvl="1"/>
            <a:r>
              <a:rPr lang="en-US" sz="1800" dirty="0" smtClean="0"/>
              <a:t>Single: e </a:t>
            </a:r>
            <a:r>
              <a:rPr lang="en-US" sz="1800" dirty="0"/>
              <a:t>17-</a:t>
            </a:r>
            <a:r>
              <a:rPr lang="en-US" sz="1800" dirty="0" smtClean="0"/>
              <a:t>27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 </a:t>
            </a:r>
            <a:r>
              <a:rPr lang="en-US" sz="1800" dirty="0"/>
              <a:t>µ 17-</a:t>
            </a:r>
            <a:r>
              <a:rPr lang="en-US" sz="1800" dirty="0" smtClean="0"/>
              <a:t>24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Double (</a:t>
            </a:r>
            <a:r>
              <a:rPr lang="en-US" sz="1800" dirty="0" err="1"/>
              <a:t>ee,e</a:t>
            </a:r>
            <a:r>
              <a:rPr lang="en-US" sz="1800" dirty="0"/>
              <a:t>µ,µµ</a:t>
            </a:r>
            <a:r>
              <a:rPr lang="en-US" sz="1800" dirty="0" smtClean="0"/>
              <a:t>): 17</a:t>
            </a:r>
            <a:r>
              <a:rPr lang="en-US" sz="1800" dirty="0"/>
              <a:t>, </a:t>
            </a:r>
            <a:r>
              <a:rPr lang="en-US" sz="1800" dirty="0" smtClean="0"/>
              <a:t>8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1800" dirty="0"/>
              <a:t>The analysis uses leptons, missing transverse energy, jets and b-jet identification</a:t>
            </a:r>
          </a:p>
          <a:p>
            <a:pPr marL="274320" lvl="1" indent="0">
              <a:buNone/>
            </a:pPr>
            <a:endParaRPr lang="en-US" sz="1800" dirty="0" smtClean="0"/>
          </a:p>
          <a:p>
            <a:r>
              <a:rPr lang="en-US" sz="1800" b="1" dirty="0" smtClean="0">
                <a:solidFill>
                  <a:schemeClr val="accent4"/>
                </a:solidFill>
              </a:rPr>
              <a:t>Leptons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0F6FC6"/>
                </a:solidFill>
              </a:rPr>
              <a:t>Against backgrounds without two prompt leptons (</a:t>
            </a:r>
            <a:r>
              <a:rPr lang="en-US" sz="1800" dirty="0" err="1">
                <a:solidFill>
                  <a:srgbClr val="0F6FC6"/>
                </a:solidFill>
              </a:rPr>
              <a:t>W+jets</a:t>
            </a:r>
            <a:r>
              <a:rPr lang="en-US" sz="1800" dirty="0">
                <a:solidFill>
                  <a:srgbClr val="0F6FC6"/>
                </a:solidFill>
              </a:rPr>
              <a:t>, </a:t>
            </a:r>
            <a:r>
              <a:rPr lang="en-US" sz="1800" dirty="0" smtClean="0">
                <a:solidFill>
                  <a:srgbClr val="0F6FC6"/>
                </a:solidFill>
              </a:rPr>
              <a:t>QCD…)</a:t>
            </a:r>
            <a:r>
              <a:rPr lang="en-US" sz="1800" b="1" dirty="0" smtClean="0">
                <a:solidFill>
                  <a:srgbClr val="0F6FC6"/>
                </a:solidFill>
              </a:rPr>
              <a:t> </a:t>
            </a:r>
          </a:p>
          <a:p>
            <a:pPr marL="274320" lvl="1" indent="0">
              <a:buNone/>
            </a:pPr>
            <a:r>
              <a:rPr lang="en-US" sz="1800" dirty="0" smtClean="0"/>
              <a:t>Selected following specific quality criteria, isolated</a:t>
            </a:r>
            <a:endParaRPr lang="en-US" sz="1800" b="1" dirty="0">
              <a:solidFill>
                <a:srgbClr val="0F6FC6"/>
              </a:solidFill>
            </a:endParaRPr>
          </a:p>
          <a:p>
            <a:pPr lvl="1"/>
            <a:r>
              <a:rPr lang="en-US" sz="1800" b="1" dirty="0"/>
              <a:t>Electrons </a:t>
            </a:r>
            <a:r>
              <a:rPr lang="en-US" sz="1800" dirty="0"/>
              <a:t>|</a:t>
            </a:r>
            <a:r>
              <a:rPr lang="en-US" sz="1800" dirty="0" err="1"/>
              <a:t>η</a:t>
            </a:r>
            <a:r>
              <a:rPr lang="en-US" sz="1800" dirty="0"/>
              <a:t>| &lt; 2.5</a:t>
            </a:r>
          </a:p>
          <a:p>
            <a:pPr lvl="1"/>
            <a:r>
              <a:rPr lang="en-US" sz="1800" b="1" dirty="0" err="1"/>
              <a:t>Muons</a:t>
            </a:r>
            <a:r>
              <a:rPr lang="en-US" sz="1800" dirty="0"/>
              <a:t> |</a:t>
            </a:r>
            <a:r>
              <a:rPr lang="en-US" sz="1800" dirty="0" err="1"/>
              <a:t>η</a:t>
            </a:r>
            <a:r>
              <a:rPr lang="en-US" sz="1800" dirty="0"/>
              <a:t>| &lt; </a:t>
            </a:r>
            <a:r>
              <a:rPr lang="en-US" sz="1800" dirty="0" smtClean="0"/>
              <a:t>2.4</a:t>
            </a:r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1800" b="1" dirty="0" smtClean="0">
                <a:solidFill>
                  <a:srgbClr val="10CF9B"/>
                </a:solidFill>
              </a:rPr>
              <a:t>Jets</a:t>
            </a:r>
          </a:p>
          <a:p>
            <a:pPr marL="274320" lvl="1" indent="0">
              <a:buNone/>
            </a:pPr>
            <a:r>
              <a:rPr lang="en-US" sz="1800" dirty="0" smtClean="0">
                <a:solidFill>
                  <a:srgbClr val="0F6FC6"/>
                </a:solidFill>
              </a:rPr>
              <a:t>Backgrounds with high jet multiplicity or with central jets (</a:t>
            </a:r>
            <a:r>
              <a:rPr lang="en-US" sz="1800" dirty="0" err="1" smtClean="0">
                <a:solidFill>
                  <a:srgbClr val="0F6FC6"/>
                </a:solidFill>
              </a:rPr>
              <a:t>ttbar</a:t>
            </a:r>
            <a:r>
              <a:rPr lang="en-US" sz="1800" dirty="0" smtClean="0">
                <a:solidFill>
                  <a:srgbClr val="0F6FC6"/>
                </a:solidFill>
              </a:rPr>
              <a:t>)</a:t>
            </a:r>
            <a:endParaRPr lang="en-US" sz="1800" dirty="0">
              <a:solidFill>
                <a:srgbClr val="0F6FC6"/>
              </a:solidFill>
            </a:endParaRPr>
          </a:p>
          <a:p>
            <a:pPr lvl="1"/>
            <a:r>
              <a:rPr lang="en-US" sz="1800" dirty="0"/>
              <a:t>Anti-</a:t>
            </a:r>
            <a:r>
              <a:rPr lang="en-US" sz="1800" dirty="0" err="1"/>
              <a:t>k</a:t>
            </a:r>
            <a:r>
              <a:rPr lang="en-US" sz="1800" baseline="-25000" dirty="0" err="1"/>
              <a:t>t</a:t>
            </a:r>
            <a:r>
              <a:rPr lang="en-US" sz="1800" dirty="0"/>
              <a:t> </a:t>
            </a:r>
            <a:r>
              <a:rPr lang="en-US" sz="1800" dirty="0" smtClean="0"/>
              <a:t>0.5</a:t>
            </a:r>
            <a:r>
              <a:rPr lang="en-US" sz="1800" dirty="0"/>
              <a:t>, </a:t>
            </a:r>
            <a:r>
              <a:rPr lang="en-US" sz="1800" dirty="0" err="1"/>
              <a:t>p</a:t>
            </a:r>
            <a:r>
              <a:rPr lang="en-US" sz="1800" baseline="-25000" dirty="0" err="1"/>
              <a:t>T</a:t>
            </a:r>
            <a:r>
              <a:rPr lang="en-US" sz="1800" dirty="0"/>
              <a:t> &gt; 30 |</a:t>
            </a:r>
            <a:r>
              <a:rPr lang="en-US" sz="1800" dirty="0" err="1"/>
              <a:t>η</a:t>
            </a:r>
            <a:r>
              <a:rPr lang="en-US" sz="1800" dirty="0"/>
              <a:t>| &lt; </a:t>
            </a:r>
            <a:r>
              <a:rPr lang="en-US" sz="1800" dirty="0" smtClean="0"/>
              <a:t>4.7</a:t>
            </a:r>
            <a:r>
              <a:rPr lang="en-US" sz="1800" dirty="0"/>
              <a:t>	</a:t>
            </a:r>
          </a:p>
          <a:p>
            <a:pPr lvl="2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5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95626" cy="4876800"/>
          </a:xfrm>
        </p:spPr>
        <p:txBody>
          <a:bodyPr>
            <a:noAutofit/>
          </a:bodyPr>
          <a:lstStyle/>
          <a:p>
            <a:pPr lvl="1"/>
            <a:r>
              <a:rPr lang="en-US" sz="1800" b="1" dirty="0">
                <a:solidFill>
                  <a:schemeClr val="accent4"/>
                </a:solidFill>
              </a:rPr>
              <a:t>b - jet </a:t>
            </a:r>
            <a:r>
              <a:rPr lang="en-US" sz="1800" b="1" dirty="0" smtClean="0">
                <a:solidFill>
                  <a:schemeClr val="accent4"/>
                </a:solidFill>
              </a:rPr>
              <a:t>identification</a:t>
            </a:r>
          </a:p>
          <a:p>
            <a:pPr marL="548640" lvl="2" indent="0">
              <a:buNone/>
            </a:pPr>
            <a:r>
              <a:rPr lang="en-US" dirty="0" smtClean="0">
                <a:solidFill>
                  <a:srgbClr val="0F6FC6"/>
                </a:solidFill>
              </a:rPr>
              <a:t>For jets coming from b-decays (</a:t>
            </a:r>
            <a:r>
              <a:rPr lang="en-US" dirty="0" err="1" smtClean="0">
                <a:solidFill>
                  <a:srgbClr val="0F6FC6"/>
                </a:solidFill>
              </a:rPr>
              <a:t>ttbar</a:t>
            </a:r>
            <a:r>
              <a:rPr lang="en-US" dirty="0" smtClean="0">
                <a:solidFill>
                  <a:srgbClr val="0F6FC6"/>
                </a:solidFill>
              </a:rPr>
              <a:t>, </a:t>
            </a:r>
            <a:r>
              <a:rPr lang="en-US" dirty="0" err="1" smtClean="0">
                <a:solidFill>
                  <a:srgbClr val="0F6FC6"/>
                </a:solidFill>
              </a:rPr>
              <a:t>tW</a:t>
            </a:r>
            <a:r>
              <a:rPr lang="en-US" dirty="0" smtClean="0">
                <a:solidFill>
                  <a:srgbClr val="0F6FC6"/>
                </a:solidFill>
              </a:rPr>
              <a:t>)</a:t>
            </a:r>
          </a:p>
          <a:p>
            <a:pPr marL="548640" lvl="2" indent="0">
              <a:buNone/>
            </a:pPr>
            <a:r>
              <a:rPr lang="en-US" dirty="0" smtClean="0">
                <a:solidFill>
                  <a:srgbClr val="0F6FC6"/>
                </a:solidFill>
              </a:rPr>
              <a:t>top quarks decays ~100% of times as </a:t>
            </a:r>
            <a:r>
              <a:rPr lang="en-US" dirty="0" err="1" smtClean="0">
                <a:solidFill>
                  <a:srgbClr val="0F6FC6"/>
                </a:solidFill>
              </a:rPr>
              <a:t>t→Wb</a:t>
            </a:r>
            <a:endParaRPr lang="en-US" dirty="0">
              <a:solidFill>
                <a:srgbClr val="0F6FC6"/>
              </a:solidFill>
            </a:endParaRPr>
          </a:p>
          <a:p>
            <a:pPr marL="548640" lvl="2" indent="0">
              <a:buNone/>
            </a:pPr>
            <a:r>
              <a:rPr lang="en-US" dirty="0" smtClean="0"/>
              <a:t>Two </a:t>
            </a:r>
            <a:r>
              <a:rPr lang="en-US" dirty="0"/>
              <a:t>tagging techniques, </a:t>
            </a:r>
            <a:r>
              <a:rPr lang="en-US" dirty="0" smtClean="0"/>
              <a:t>taking advantage of the </a:t>
            </a:r>
            <a:r>
              <a:rPr lang="en-US" dirty="0"/>
              <a:t>p</a:t>
            </a:r>
            <a:r>
              <a:rPr lang="en-US" dirty="0" smtClean="0"/>
              <a:t>roperties </a:t>
            </a:r>
            <a:r>
              <a:rPr lang="en-US" dirty="0"/>
              <a:t>of b-</a:t>
            </a:r>
            <a:r>
              <a:rPr lang="en-US" dirty="0" smtClean="0"/>
              <a:t>jets: B</a:t>
            </a:r>
            <a:r>
              <a:rPr lang="en-US" dirty="0"/>
              <a:t> </a:t>
            </a:r>
            <a:r>
              <a:rPr lang="en-US" dirty="0" smtClean="0"/>
              <a:t>hadrons fly  a few </a:t>
            </a:r>
            <a:r>
              <a:rPr lang="en-US" dirty="0"/>
              <a:t>mm before </a:t>
            </a:r>
            <a:r>
              <a:rPr lang="en-US" dirty="0" smtClean="0"/>
              <a:t>decaying; and in </a:t>
            </a:r>
            <a:r>
              <a:rPr lang="en-US" dirty="0"/>
              <a:t>~40% of cases, </a:t>
            </a:r>
            <a:r>
              <a:rPr lang="en-US" dirty="0" smtClean="0"/>
              <a:t>B hadron decays include </a:t>
            </a:r>
            <a:r>
              <a:rPr lang="en-US" dirty="0"/>
              <a:t>a soft lepton (e/</a:t>
            </a:r>
            <a:r>
              <a:rPr lang="en-US" dirty="0">
                <a:sym typeface="Symbol" charset="0"/>
              </a:rPr>
              <a:t>) from </a:t>
            </a:r>
            <a:r>
              <a:rPr lang="en-US" dirty="0" err="1">
                <a:sym typeface="Symbol" charset="0"/>
              </a:rPr>
              <a:t>bl</a:t>
            </a:r>
            <a:r>
              <a:rPr lang="en-US" dirty="0">
                <a:sym typeface="Symbol" charset="0"/>
              </a:rPr>
              <a:t> or </a:t>
            </a:r>
            <a:r>
              <a:rPr lang="en-US" dirty="0" err="1">
                <a:sym typeface="Symbol" charset="0"/>
              </a:rPr>
              <a:t>bc</a:t>
            </a:r>
            <a:r>
              <a:rPr lang="en-US" dirty="0" err="1" smtClean="0">
                <a:sym typeface="Symbol" charset="0"/>
              </a:rPr>
              <a:t>l</a:t>
            </a:r>
            <a:endParaRPr lang="en-US" dirty="0" smtClean="0"/>
          </a:p>
          <a:p>
            <a:pPr lvl="3"/>
            <a:r>
              <a:rPr lang="en-US" sz="1800" dirty="0" smtClean="0"/>
              <a:t>b</a:t>
            </a:r>
            <a:r>
              <a:rPr lang="en-US" sz="1800" dirty="0"/>
              <a:t>-</a:t>
            </a:r>
            <a:r>
              <a:rPr lang="en-US" sz="1800" dirty="0" smtClean="0"/>
              <a:t>tag algorithm based </a:t>
            </a:r>
            <a:r>
              <a:rPr lang="en-US" sz="1800" dirty="0"/>
              <a:t>on lifetime </a:t>
            </a:r>
            <a:endParaRPr lang="en-US" sz="1800" dirty="0" smtClean="0"/>
          </a:p>
          <a:p>
            <a:pPr lvl="3"/>
            <a:r>
              <a:rPr lang="en-US" sz="1800" dirty="0" smtClean="0"/>
              <a:t>soft </a:t>
            </a:r>
            <a:r>
              <a:rPr lang="en-US" sz="1800" dirty="0" err="1" smtClean="0"/>
              <a:t>muon</a:t>
            </a:r>
            <a:r>
              <a:rPr lang="en-US" sz="1800" dirty="0" smtClean="0"/>
              <a:t> identification:  </a:t>
            </a:r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dirty="0"/>
              <a:t>&gt; 3 no </a:t>
            </a:r>
            <a:r>
              <a:rPr lang="en-US" sz="1800" dirty="0" smtClean="0"/>
              <a:t>isolation</a:t>
            </a:r>
            <a:endParaRPr lang="en-US" dirty="0">
              <a:solidFill>
                <a:srgbClr val="0F6FC6"/>
              </a:solidFill>
            </a:endParaRPr>
          </a:p>
          <a:p>
            <a:pPr marL="822960" lvl="3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4285308"/>
            <a:ext cx="5852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9DD9"/>
                </a:solidFill>
              </a:rPr>
              <a:t>rejects 70% b-quark jets, keeps 95% of light quarks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36" y="3592104"/>
            <a:ext cx="1812264" cy="20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2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Physics Objects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sz="1800" b="1" dirty="0" smtClean="0">
                <a:solidFill>
                  <a:srgbClr val="10CF9B"/>
                </a:solidFill>
              </a:rPr>
              <a:t>Missing transverse energy (MET)</a:t>
            </a:r>
          </a:p>
          <a:p>
            <a:pPr marL="548640" lvl="2" indent="0">
              <a:buNone/>
            </a:pPr>
            <a:r>
              <a:rPr lang="en-US" dirty="0" smtClean="0">
                <a:solidFill>
                  <a:srgbClr val="0F6FC6"/>
                </a:solidFill>
              </a:rPr>
              <a:t>Against backgrounds with no genuine MET (</a:t>
            </a:r>
            <a:r>
              <a:rPr lang="en-US" dirty="0" err="1" smtClean="0">
                <a:solidFill>
                  <a:srgbClr val="0F6FC6"/>
                </a:solidFill>
              </a:rPr>
              <a:t>Drell-Yan→l</a:t>
            </a:r>
            <a:r>
              <a:rPr lang="en-US" baseline="30000" dirty="0" err="1" smtClean="0">
                <a:solidFill>
                  <a:srgbClr val="0F6FC6"/>
                </a:solidFill>
              </a:rPr>
              <a:t>+</a:t>
            </a:r>
            <a:r>
              <a:rPr lang="en-US" dirty="0" err="1" smtClean="0">
                <a:solidFill>
                  <a:srgbClr val="0F6FC6"/>
                </a:solidFill>
              </a:rPr>
              <a:t>l</a:t>
            </a:r>
            <a:r>
              <a:rPr lang="en-US" baseline="30000" dirty="0" smtClean="0">
                <a:solidFill>
                  <a:srgbClr val="0F6FC6"/>
                </a:solidFill>
              </a:rPr>
              <a:t>-</a:t>
            </a:r>
            <a:r>
              <a:rPr lang="en-US" dirty="0" smtClean="0">
                <a:solidFill>
                  <a:srgbClr val="0F6FC6"/>
                </a:solidFill>
              </a:rPr>
              <a:t>)</a:t>
            </a:r>
          </a:p>
          <a:p>
            <a:pPr lvl="2"/>
            <a:r>
              <a:rPr lang="en-US" dirty="0"/>
              <a:t>different </a:t>
            </a:r>
            <a:r>
              <a:rPr lang="en-US" dirty="0" smtClean="0"/>
              <a:t>estimators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5" y="2630911"/>
            <a:ext cx="3175734" cy="33269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6544" y="5957870"/>
            <a:ext cx="1603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3"/>
              </a:rPr>
              <a:t>PAS HIG-11-014</a:t>
            </a:r>
            <a:endParaRPr lang="en-US" sz="16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387386" y="2849068"/>
            <a:ext cx="54622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Particle Flow MET (PF MET), which  uses all CMS detector subsystems and reconstructs a full list of stable particles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Tracker MET, that uses charged particles only, and it is less dependent on  pileup  effects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Projected MET = MET*sin[min(π/2,ΔΦ</a:t>
            </a:r>
            <a:r>
              <a:rPr lang="en-US" baseline="-25000" dirty="0"/>
              <a:t>MET-closest lepton</a:t>
            </a:r>
            <a:r>
              <a:rPr lang="en-US" dirty="0"/>
              <a:t>)]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MET estimator: </a:t>
            </a:r>
            <a:r>
              <a:rPr lang="en-US" b="1" dirty="0"/>
              <a:t>min</a:t>
            </a:r>
            <a:r>
              <a:rPr lang="en-US" dirty="0"/>
              <a:t> 2 projected MET quantities, </a:t>
            </a:r>
            <a:r>
              <a:rPr lang="en-US" b="1" dirty="0"/>
              <a:t>PF and Tracker </a:t>
            </a:r>
            <a:r>
              <a:rPr lang="en-US" b="1" dirty="0" smtClean="0"/>
              <a:t>MET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219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223"/>
          <a:stretch/>
        </p:blipFill>
        <p:spPr>
          <a:xfrm>
            <a:off x="886290" y="3331053"/>
            <a:ext cx="3426107" cy="332841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478" y="3411612"/>
            <a:ext cx="1786297" cy="158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Kinematics of the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Some backgrounds have the exact same final state</a:t>
            </a:r>
          </a:p>
          <a:p>
            <a:pPr lvl="1"/>
            <a:r>
              <a:rPr lang="en-US" sz="1800" dirty="0" smtClean="0"/>
              <a:t> WW→2l2ν is the clearest case and the almost irreducible one</a:t>
            </a:r>
          </a:p>
          <a:p>
            <a:r>
              <a:rPr lang="en-US" sz="1800" dirty="0" smtClean="0"/>
              <a:t>There are three main observables to separate the signal from backgrounds:</a:t>
            </a:r>
          </a:p>
          <a:p>
            <a:pPr lvl="1"/>
            <a:r>
              <a:rPr lang="en-US" sz="1800" b="1" dirty="0" err="1" smtClean="0">
                <a:solidFill>
                  <a:schemeClr val="accent2"/>
                </a:solidFill>
              </a:rPr>
              <a:t>ΔΦ</a:t>
            </a:r>
            <a:r>
              <a:rPr lang="en-US" sz="1800" b="1" baseline="-25000" dirty="0" err="1" smtClean="0">
                <a:solidFill>
                  <a:schemeClr val="accent2"/>
                </a:solidFill>
              </a:rPr>
              <a:t>ll</a:t>
            </a:r>
            <a:r>
              <a:rPr lang="en-US" sz="1800" b="1" dirty="0" smtClean="0">
                <a:solidFill>
                  <a:schemeClr val="accent2"/>
                </a:solidFill>
              </a:rPr>
              <a:t>: </a:t>
            </a:r>
            <a:r>
              <a:rPr lang="en-US" sz="1800" dirty="0"/>
              <a:t>opening angle between the two leptons </a:t>
            </a:r>
            <a:r>
              <a:rPr lang="en-US" sz="1800" dirty="0" smtClean="0"/>
              <a:t>in the transverse plane to the beam, correlated to the spin of the Higgs boson </a:t>
            </a:r>
          </a:p>
          <a:p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76478" y="5569197"/>
            <a:ext cx="1278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7 TeV paper</a:t>
            </a:r>
          </a:p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Kinematics of the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Some backgrounds have the exact same final state, WW→2l2ν is the clearest case and the almost irreducible one</a:t>
            </a:r>
          </a:p>
          <a:p>
            <a:r>
              <a:rPr lang="en-US" sz="1800" dirty="0" smtClean="0"/>
              <a:t>There are three main observables to separate the signal from backgrounds:</a:t>
            </a:r>
          </a:p>
          <a:p>
            <a:pPr lvl="1"/>
            <a:r>
              <a:rPr lang="en-US" sz="1800" b="1" dirty="0" err="1" smtClean="0">
                <a:solidFill>
                  <a:schemeClr val="accent2"/>
                </a:solidFill>
              </a:rPr>
              <a:t>ΔΦ</a:t>
            </a:r>
            <a:r>
              <a:rPr lang="en-US" sz="1800" b="1" baseline="-25000" dirty="0" err="1" smtClean="0">
                <a:solidFill>
                  <a:schemeClr val="accent2"/>
                </a:solidFill>
              </a:rPr>
              <a:t>ll</a:t>
            </a:r>
            <a:r>
              <a:rPr lang="en-US" sz="1800" b="1" dirty="0" smtClean="0">
                <a:solidFill>
                  <a:schemeClr val="accent2"/>
                </a:solidFill>
              </a:rPr>
              <a:t>: </a:t>
            </a:r>
            <a:r>
              <a:rPr lang="en-US" sz="1800" dirty="0"/>
              <a:t>opening angle between the two leptons </a:t>
            </a:r>
            <a:r>
              <a:rPr lang="en-US" sz="1800" dirty="0" smtClean="0"/>
              <a:t>in the transverse plane to the beam, correlated to the spin of the Higgs boson </a:t>
            </a:r>
          </a:p>
          <a:p>
            <a:pPr lvl="1"/>
            <a:r>
              <a:rPr lang="en-US" sz="1800" b="1" dirty="0" err="1" smtClean="0">
                <a:solidFill>
                  <a:schemeClr val="accent3"/>
                </a:solidFill>
              </a:rPr>
              <a:t>m</a:t>
            </a:r>
            <a:r>
              <a:rPr lang="en-US" sz="1800" b="1" baseline="-25000" dirty="0" err="1" smtClean="0">
                <a:solidFill>
                  <a:schemeClr val="accent3"/>
                </a:solidFill>
              </a:rPr>
              <a:t>ll</a:t>
            </a:r>
            <a:r>
              <a:rPr lang="en-US" sz="1800" b="1" dirty="0" smtClean="0">
                <a:solidFill>
                  <a:schemeClr val="accent3"/>
                </a:solidFill>
              </a:rPr>
              <a:t>: </a:t>
            </a:r>
            <a:r>
              <a:rPr lang="en-US" sz="1800" dirty="0" smtClean="0"/>
              <a:t>the </a:t>
            </a:r>
            <a:r>
              <a:rPr lang="en-US" sz="1800" dirty="0"/>
              <a:t>dilepton </a:t>
            </a:r>
            <a:r>
              <a:rPr lang="en-US" sz="1800" dirty="0" smtClean="0"/>
              <a:t>mass, one </a:t>
            </a:r>
            <a:r>
              <a:rPr lang="en-US" sz="1800" dirty="0"/>
              <a:t>of the most </a:t>
            </a:r>
            <a:r>
              <a:rPr lang="en-US" sz="1800" dirty="0" smtClean="0"/>
              <a:t>discriminating </a:t>
            </a:r>
            <a:r>
              <a:rPr lang="en-US" sz="1800" dirty="0"/>
              <a:t>kinematic variables for a Higgs boson with low mass, </a:t>
            </a:r>
            <a:r>
              <a:rPr lang="en-US" sz="1800" dirty="0" smtClean="0"/>
              <a:t>in particular  against </a:t>
            </a:r>
            <a:r>
              <a:rPr lang="en-US" sz="1800" dirty="0"/>
              <a:t>Z/</a:t>
            </a:r>
            <a:r>
              <a:rPr lang="en-US" sz="1800" dirty="0" err="1"/>
              <a:t>γ</a:t>
            </a:r>
            <a:r>
              <a:rPr lang="en-US" sz="1800" dirty="0"/>
              <a:t>∗→ </a:t>
            </a:r>
            <a:r>
              <a:rPr lang="en-US" sz="1800" dirty="0" err="1" smtClean="0"/>
              <a:t>ll</a:t>
            </a:r>
            <a:endParaRPr lang="en-US" dirty="0" smtClean="0"/>
          </a:p>
          <a:p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46" y="3866068"/>
            <a:ext cx="2818108" cy="28067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2682" y="5859270"/>
            <a:ext cx="12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7 TeV paper eµ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696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Kinematics of the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Some backgrounds have the exact same final state, WW→2l2ν is the clearest case and the almost irreducible one</a:t>
            </a:r>
          </a:p>
          <a:p>
            <a:r>
              <a:rPr lang="en-US" sz="1800" dirty="0" smtClean="0"/>
              <a:t>There are three main observables to separate the signal from backgrounds:</a:t>
            </a:r>
          </a:p>
          <a:p>
            <a:pPr lvl="1"/>
            <a:r>
              <a:rPr lang="en-US" sz="1800" b="1" dirty="0" err="1" smtClean="0">
                <a:solidFill>
                  <a:schemeClr val="accent2"/>
                </a:solidFill>
              </a:rPr>
              <a:t>ΔΦ</a:t>
            </a:r>
            <a:r>
              <a:rPr lang="en-US" sz="1800" b="1" baseline="-25000" dirty="0" err="1" smtClean="0">
                <a:solidFill>
                  <a:schemeClr val="accent2"/>
                </a:solidFill>
              </a:rPr>
              <a:t>ll</a:t>
            </a:r>
            <a:r>
              <a:rPr lang="en-US" sz="1800" b="1" dirty="0" smtClean="0">
                <a:solidFill>
                  <a:schemeClr val="accent2"/>
                </a:solidFill>
              </a:rPr>
              <a:t>: </a:t>
            </a:r>
            <a:r>
              <a:rPr lang="en-US" sz="1800" dirty="0"/>
              <a:t>opening angle between the two leptons </a:t>
            </a:r>
            <a:r>
              <a:rPr lang="en-US" sz="1800" dirty="0" smtClean="0"/>
              <a:t>in the transverse plane to the beam, correlated to the spin of the Higgs boson </a:t>
            </a:r>
          </a:p>
          <a:p>
            <a:pPr lvl="1"/>
            <a:r>
              <a:rPr lang="en-US" sz="1800" b="1" dirty="0" err="1" smtClean="0">
                <a:solidFill>
                  <a:schemeClr val="accent3"/>
                </a:solidFill>
              </a:rPr>
              <a:t>m</a:t>
            </a:r>
            <a:r>
              <a:rPr lang="en-US" sz="1800" b="1" baseline="-25000" dirty="0" err="1" smtClean="0">
                <a:solidFill>
                  <a:schemeClr val="accent3"/>
                </a:solidFill>
              </a:rPr>
              <a:t>ll</a:t>
            </a:r>
            <a:r>
              <a:rPr lang="en-US" sz="1800" b="1" dirty="0" smtClean="0">
                <a:solidFill>
                  <a:schemeClr val="accent3"/>
                </a:solidFill>
              </a:rPr>
              <a:t>: </a:t>
            </a:r>
            <a:r>
              <a:rPr lang="en-US" sz="1800" dirty="0" smtClean="0"/>
              <a:t>the </a:t>
            </a:r>
            <a:r>
              <a:rPr lang="en-US" sz="1800" dirty="0"/>
              <a:t>dilepton </a:t>
            </a:r>
            <a:r>
              <a:rPr lang="en-US" sz="1800" dirty="0" smtClean="0"/>
              <a:t>mass, one </a:t>
            </a:r>
            <a:r>
              <a:rPr lang="en-US" sz="1800" dirty="0"/>
              <a:t>of the most </a:t>
            </a:r>
            <a:r>
              <a:rPr lang="en-US" sz="1800" dirty="0" smtClean="0"/>
              <a:t>discriminating </a:t>
            </a:r>
            <a:r>
              <a:rPr lang="en-US" sz="1800" dirty="0"/>
              <a:t>kinematic variables for a Higgs boson with low mass, </a:t>
            </a:r>
            <a:r>
              <a:rPr lang="en-US" sz="1800" dirty="0" smtClean="0"/>
              <a:t>in particular  against </a:t>
            </a:r>
            <a:r>
              <a:rPr lang="en-US" sz="1800" dirty="0"/>
              <a:t>Z/</a:t>
            </a:r>
            <a:r>
              <a:rPr lang="en-US" sz="1800" dirty="0" err="1"/>
              <a:t>γ</a:t>
            </a:r>
            <a:r>
              <a:rPr lang="en-US" sz="1800" dirty="0"/>
              <a:t>∗→ </a:t>
            </a:r>
            <a:r>
              <a:rPr lang="en-US" sz="1800" dirty="0" err="1" smtClean="0"/>
              <a:t>ll</a:t>
            </a:r>
            <a:endParaRPr lang="en-US" dirty="0" smtClean="0"/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31" y="3777617"/>
            <a:ext cx="2643935" cy="308038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53666" y="3852156"/>
            <a:ext cx="5052073" cy="1244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/>
            <a:r>
              <a:rPr lang="en-US" b="1" dirty="0" err="1" smtClean="0">
                <a:solidFill>
                  <a:schemeClr val="accent5"/>
                </a:solidFill>
              </a:rPr>
              <a:t>m</a:t>
            </a:r>
            <a:r>
              <a:rPr lang="en-US" b="1" baseline="-25000" dirty="0" err="1" smtClean="0">
                <a:solidFill>
                  <a:schemeClr val="accent5"/>
                </a:solidFill>
              </a:rPr>
              <a:t>T</a:t>
            </a:r>
            <a:r>
              <a:rPr lang="en-US" b="1" dirty="0" smtClean="0">
                <a:solidFill>
                  <a:schemeClr val="accent5"/>
                </a:solidFill>
              </a:rPr>
              <a:t>: </a:t>
            </a:r>
            <a:r>
              <a:rPr lang="en-US" dirty="0" smtClean="0"/>
              <a:t>the transverse mass of the final state objects which scales with the Higgs mass defined here as 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635278" y="6035272"/>
            <a:ext cx="29523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/>
              </a:rPr>
              <a:t>PAS HIG-12-042</a:t>
            </a:r>
            <a:endParaRPr lang="en-US" sz="1400" dirty="0" smtClean="0"/>
          </a:p>
          <a:p>
            <a:r>
              <a:rPr lang="en-US" sz="1400" dirty="0" smtClean="0"/>
              <a:t>H→WW PAS for HCP 2012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318" y="4878657"/>
            <a:ext cx="4134647" cy="32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the WW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7590"/>
            <a:ext cx="8229600" cy="4876800"/>
          </a:xfrm>
        </p:spPr>
        <p:txBody>
          <a:bodyPr>
            <a:noAutofit/>
          </a:bodyPr>
          <a:lstStyle/>
          <a:p>
            <a:r>
              <a:rPr lang="en-US" sz="1800" b="1" dirty="0"/>
              <a:t>E</a:t>
            </a:r>
            <a:r>
              <a:rPr lang="en-US" sz="1800" b="1" dirty="0" smtClean="0"/>
              <a:t>xactly </a:t>
            </a:r>
            <a:r>
              <a:rPr lang="en-US" sz="1800" b="1" dirty="0"/>
              <a:t>two </a:t>
            </a:r>
            <a:r>
              <a:rPr lang="en-US" sz="1800" b="1" dirty="0" smtClean="0"/>
              <a:t>leptons, eµ, with opposite </a:t>
            </a:r>
            <a:r>
              <a:rPr lang="en-US" sz="1800" b="1" dirty="0"/>
              <a:t>charge, </a:t>
            </a:r>
            <a:r>
              <a:rPr lang="en-US" sz="1800" b="1" dirty="0" err="1"/>
              <a:t>p</a:t>
            </a:r>
            <a:r>
              <a:rPr lang="en-US" sz="1800" b="1" baseline="-25000" dirty="0" err="1"/>
              <a:t>T</a:t>
            </a:r>
            <a:r>
              <a:rPr lang="en-US" sz="1800" b="1" dirty="0"/>
              <a:t> &gt; 20, 10 </a:t>
            </a:r>
            <a:r>
              <a:rPr lang="en-US" sz="1800" b="1" dirty="0" err="1"/>
              <a:t>GeV</a:t>
            </a:r>
            <a:r>
              <a:rPr lang="en-US" sz="1800" b="1" dirty="0"/>
              <a:t> </a:t>
            </a:r>
            <a:endParaRPr lang="en-US" sz="1800" b="1" dirty="0" smtClean="0"/>
          </a:p>
          <a:p>
            <a:r>
              <a:rPr lang="en-US" sz="1800" b="1" dirty="0" smtClean="0"/>
              <a:t>MET</a:t>
            </a:r>
            <a:r>
              <a:rPr lang="en-US" sz="1800" dirty="0" smtClean="0"/>
              <a:t> estimator </a:t>
            </a:r>
            <a:r>
              <a:rPr lang="en-US" sz="1800" b="1" dirty="0"/>
              <a:t>&gt; 20 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GeV</a:t>
            </a:r>
            <a:endParaRPr lang="en-US" sz="1800" b="1" dirty="0" smtClean="0"/>
          </a:p>
          <a:p>
            <a:r>
              <a:rPr lang="en-US" sz="1800" b="1" dirty="0" smtClean="0"/>
              <a:t>Exactly 0 or exactly 1 jet</a:t>
            </a:r>
          </a:p>
          <a:p>
            <a:endParaRPr lang="en-US" sz="700" dirty="0"/>
          </a:p>
          <a:p>
            <a:r>
              <a:rPr lang="en-US" sz="1800" dirty="0" smtClean="0"/>
              <a:t>A </a:t>
            </a:r>
            <a:r>
              <a:rPr lang="en-US" sz="1800" dirty="0" smtClean="0">
                <a:solidFill>
                  <a:srgbClr val="000000"/>
                </a:solidFill>
              </a:rPr>
              <a:t>region with: </a:t>
            </a:r>
            <a:r>
              <a:rPr lang="en-US" sz="1800" b="1" dirty="0" smtClean="0">
                <a:solidFill>
                  <a:srgbClr val="0BD0D9"/>
                </a:solidFill>
              </a:rPr>
              <a:t>reasonable </a:t>
            </a:r>
            <a:r>
              <a:rPr lang="en-US" sz="1800" b="1" dirty="0">
                <a:solidFill>
                  <a:srgbClr val="0BD0D9"/>
                </a:solidFill>
              </a:rPr>
              <a:t>S/</a:t>
            </a:r>
            <a:r>
              <a:rPr lang="en-US" sz="1800" b="1" dirty="0" smtClean="0">
                <a:solidFill>
                  <a:srgbClr val="0BD0D9"/>
                </a:solidFill>
              </a:rPr>
              <a:t>B and a </a:t>
            </a:r>
            <a:r>
              <a:rPr lang="en-US" sz="1800" b="1" dirty="0">
                <a:solidFill>
                  <a:srgbClr val="0BD0D9"/>
                </a:solidFill>
              </a:rPr>
              <a:t>good description of </a:t>
            </a:r>
            <a:r>
              <a:rPr lang="en-US" sz="1800" b="1" dirty="0" smtClean="0">
                <a:solidFill>
                  <a:srgbClr val="0BD0D9"/>
                </a:solidFill>
              </a:rPr>
              <a:t>background </a:t>
            </a:r>
            <a:endParaRPr lang="en-US" sz="1800" dirty="0" smtClean="0"/>
          </a:p>
          <a:p>
            <a:pPr lvl="1"/>
            <a:r>
              <a:rPr lang="en-US" sz="1800" dirty="0" err="1" smtClean="0"/>
              <a:t>m</a:t>
            </a:r>
            <a:r>
              <a:rPr lang="en-US" sz="1800" baseline="-25000" dirty="0" err="1" smtClean="0"/>
              <a:t>ll</a:t>
            </a:r>
            <a:r>
              <a:rPr lang="en-US" sz="1800" dirty="0" smtClean="0"/>
              <a:t> </a:t>
            </a:r>
            <a:r>
              <a:rPr lang="en-US" sz="1800" dirty="0"/>
              <a:t>&gt; 12 </a:t>
            </a:r>
            <a:r>
              <a:rPr lang="en-US" sz="1800" dirty="0" err="1" smtClean="0"/>
              <a:t>GeV</a:t>
            </a:r>
            <a:endParaRPr lang="en-US" sz="1800" dirty="0"/>
          </a:p>
          <a:p>
            <a:pPr lvl="1"/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baseline="30000" dirty="0" err="1" smtClean="0"/>
              <a:t>ll</a:t>
            </a:r>
            <a:r>
              <a:rPr lang="en-US" sz="1800" dirty="0" smtClean="0"/>
              <a:t> &gt; 30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err="1" smtClean="0"/>
              <a:t>m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</a:t>
            </a:r>
            <a:r>
              <a:rPr lang="en-US" sz="1800" dirty="0"/>
              <a:t>&gt; 30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Veto events with b-jets (b-tagging and soft µ)</a:t>
            </a:r>
          </a:p>
          <a:p>
            <a:pPr lvl="1"/>
            <a:endParaRPr lang="en-US" sz="1200" dirty="0" smtClean="0"/>
          </a:p>
          <a:p>
            <a:r>
              <a:rPr lang="en-US" sz="1800" dirty="0" smtClean="0"/>
              <a:t>For the same flavor (</a:t>
            </a:r>
            <a:r>
              <a:rPr lang="en-US" sz="1800" dirty="0" err="1" smtClean="0"/>
              <a:t>ee</a:t>
            </a:r>
            <a:r>
              <a:rPr lang="en-US" sz="1800" dirty="0" smtClean="0"/>
              <a:t>/µµ) case, additional cuts around the Z mass peak, and for other production modes different cuts are applied, </a:t>
            </a:r>
            <a:r>
              <a:rPr lang="en-US" sz="1800" dirty="0"/>
              <a:t>like VBF (the second most important</a:t>
            </a:r>
            <a:r>
              <a:rPr lang="en-US" sz="1800" dirty="0" smtClean="0"/>
              <a:t>) that has cuts on </a:t>
            </a:r>
            <a:r>
              <a:rPr lang="en-US" sz="1800" dirty="0" err="1" smtClean="0"/>
              <a:t>ΔΦ</a:t>
            </a:r>
            <a:r>
              <a:rPr lang="en-US" sz="1800" baseline="-25000" dirty="0" err="1" smtClean="0"/>
              <a:t>ll-jj</a:t>
            </a:r>
            <a:r>
              <a:rPr lang="en-US" sz="1800" dirty="0" smtClean="0"/>
              <a:t>, </a:t>
            </a:r>
            <a:r>
              <a:rPr lang="en-US" sz="1800" dirty="0" err="1" smtClean="0"/>
              <a:t>Δη</a:t>
            </a:r>
            <a:r>
              <a:rPr lang="en-US" sz="1800" baseline="-25000" dirty="0" err="1" smtClean="0"/>
              <a:t>jj</a:t>
            </a:r>
            <a:r>
              <a:rPr lang="en-US" sz="1800" dirty="0" smtClean="0"/>
              <a:t> or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jj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1001"/>
          <a:stretch/>
        </p:blipFill>
        <p:spPr>
          <a:xfrm>
            <a:off x="4939335" y="5176783"/>
            <a:ext cx="3884821" cy="161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5808"/>
            <a:ext cx="8229600" cy="2257742"/>
          </a:xfrm>
        </p:spPr>
        <p:txBody>
          <a:bodyPr>
            <a:noAutofit/>
          </a:bodyPr>
          <a:lstStyle/>
          <a:p>
            <a:r>
              <a:rPr lang="en-US" sz="1800" dirty="0" smtClean="0"/>
              <a:t>After the WW selection, the analysis is </a:t>
            </a:r>
            <a:r>
              <a:rPr lang="en-US" sz="1800" b="1" dirty="0" smtClean="0">
                <a:solidFill>
                  <a:srgbClr val="009DD9"/>
                </a:solidFill>
              </a:rPr>
              <a:t>split in categories </a:t>
            </a:r>
            <a:r>
              <a:rPr lang="en-US" sz="1800" dirty="0" smtClean="0"/>
              <a:t>and has different approaches depending on the final state (e.g. cut-based for </a:t>
            </a:r>
            <a:r>
              <a:rPr lang="en-US" sz="1800" dirty="0" err="1" smtClean="0"/>
              <a:t>ee</a:t>
            </a:r>
            <a:r>
              <a:rPr lang="en-US" sz="1800" dirty="0" smtClean="0"/>
              <a:t> and µµ)</a:t>
            </a:r>
            <a:endParaRPr lang="en-US" sz="1800" dirty="0"/>
          </a:p>
          <a:p>
            <a:pPr marL="182880" lvl="1"/>
            <a:r>
              <a:rPr lang="en-US" sz="1800" dirty="0" smtClean="0"/>
              <a:t>The (</a:t>
            </a:r>
            <a:r>
              <a:rPr lang="en-US" sz="1800" b="1" dirty="0" err="1" smtClean="0"/>
              <a:t>ggH</a:t>
            </a:r>
            <a:r>
              <a:rPr lang="en-US" sz="1800" b="1" dirty="0" smtClean="0"/>
              <a:t>, eµ</a:t>
            </a:r>
            <a:r>
              <a:rPr lang="en-US" sz="1800" dirty="0" smtClean="0"/>
              <a:t>) analysis</a:t>
            </a:r>
            <a:r>
              <a:rPr lang="en-US" sz="1800" b="1" dirty="0" smtClean="0"/>
              <a:t> </a:t>
            </a:r>
            <a:r>
              <a:rPr lang="en-US" sz="1800" dirty="0" smtClean="0"/>
              <a:t>is based on a </a:t>
            </a:r>
            <a:r>
              <a:rPr lang="en-US" sz="1800" b="1" dirty="0">
                <a:solidFill>
                  <a:srgbClr val="0F6FC6"/>
                </a:solidFill>
              </a:rPr>
              <a:t>2D shape </a:t>
            </a:r>
            <a:r>
              <a:rPr lang="en-US" sz="1800" b="1" dirty="0" smtClean="0">
                <a:solidFill>
                  <a:srgbClr val="0F6FC6"/>
                </a:solidFill>
              </a:rPr>
              <a:t>analysis</a:t>
            </a:r>
            <a:r>
              <a:rPr lang="en-US" sz="1800" b="1" dirty="0" smtClean="0"/>
              <a:t> </a:t>
            </a:r>
            <a:r>
              <a:rPr lang="en-US" sz="1800" dirty="0" smtClean="0"/>
              <a:t>of</a:t>
            </a:r>
            <a:r>
              <a:rPr lang="en-US" b="1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ll</a:t>
            </a:r>
            <a:r>
              <a:rPr lang="en-US" dirty="0" smtClean="0"/>
              <a:t>, with 9 bins 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ll</a:t>
            </a:r>
            <a:r>
              <a:rPr lang="en-US" dirty="0" smtClean="0"/>
              <a:t>, and 14 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endParaRPr lang="en-US" baseline="-25000" dirty="0" smtClean="0"/>
          </a:p>
          <a:p>
            <a:pPr marL="457200" lvl="2"/>
            <a:r>
              <a:rPr lang="en-US" dirty="0" err="1" smtClean="0"/>
              <a:t>m</a:t>
            </a:r>
            <a:r>
              <a:rPr lang="en-US" baseline="-25000" dirty="0" err="1" smtClean="0"/>
              <a:t>ll</a:t>
            </a:r>
            <a:r>
              <a:rPr lang="en-US" dirty="0" smtClean="0"/>
              <a:t> [12,200],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 [60,280]   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 &lt;= 250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sz="1800" dirty="0" err="1" smtClean="0"/>
              <a:t>m</a:t>
            </a:r>
            <a:r>
              <a:rPr lang="en-US" sz="1800" baseline="-25000" dirty="0" err="1" smtClean="0"/>
              <a:t>ll</a:t>
            </a:r>
            <a:r>
              <a:rPr lang="en-US" sz="1800" dirty="0" smtClean="0"/>
              <a:t> [12,600],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[80, 600] for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H</a:t>
            </a:r>
            <a:r>
              <a:rPr lang="en-US" sz="1800" dirty="0" smtClean="0"/>
              <a:t> &gt; 250 </a:t>
            </a:r>
            <a:r>
              <a:rPr lang="en-US" sz="1800" dirty="0" err="1" smtClean="0"/>
              <a:t>GeV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41" y="1550037"/>
            <a:ext cx="5803548" cy="2819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182" y="2829813"/>
            <a:ext cx="23372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baseline="-25000" dirty="0" err="1" smtClean="0"/>
              <a:t>ll</a:t>
            </a:r>
            <a:r>
              <a:rPr lang="en-US" baseline="-25000" dirty="0" smtClean="0"/>
              <a:t> </a:t>
            </a:r>
            <a:r>
              <a:rPr lang="en-US" dirty="0" smtClean="0"/>
              <a:t>at </a:t>
            </a:r>
            <a:r>
              <a:rPr lang="en-US" dirty="0"/>
              <a:t>the WW selection </a:t>
            </a:r>
            <a:r>
              <a:rPr lang="en-US" dirty="0" smtClean="0"/>
              <a:t>level </a:t>
            </a:r>
          </a:p>
        </p:txBody>
      </p:sp>
    </p:spTree>
    <p:extLst>
      <p:ext uri="{BB962C8B-B14F-4D97-AF65-F5344CB8AC3E}">
        <p14:creationId xmlns:p14="http://schemas.microsoft.com/office/powerpoint/2010/main" val="286373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templates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9466"/>
          <a:stretch/>
        </p:blipFill>
        <p:spPr>
          <a:xfrm>
            <a:off x="3058810" y="1621995"/>
            <a:ext cx="5971766" cy="2324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0873" b="49394"/>
          <a:stretch/>
        </p:blipFill>
        <p:spPr>
          <a:xfrm>
            <a:off x="247988" y="1646002"/>
            <a:ext cx="2933721" cy="2327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0147"/>
          <a:stretch/>
        </p:blipFill>
        <p:spPr>
          <a:xfrm>
            <a:off x="3046340" y="3973992"/>
            <a:ext cx="6036455" cy="23382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4587" b="50121"/>
          <a:stretch/>
        </p:blipFill>
        <p:spPr>
          <a:xfrm>
            <a:off x="247988" y="3946683"/>
            <a:ext cx="2741349" cy="2339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13843" y="2831176"/>
            <a:ext cx="1177310" cy="85993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7247" y="1753205"/>
            <a:ext cx="1177310" cy="123672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9129" y="6314196"/>
            <a:ext cx="82544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 binned </a:t>
            </a:r>
            <a:r>
              <a:rPr lang="en-US" dirty="0"/>
              <a:t>template fit </a:t>
            </a:r>
            <a:r>
              <a:rPr lang="en-US" dirty="0" smtClean="0"/>
              <a:t>is performed in this case to extract  upper limits and significance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Central part of the analysis, data-driven as much as possible</a:t>
            </a:r>
            <a:endParaRPr lang="en-US" sz="1800" b="1" dirty="0">
              <a:solidFill>
                <a:schemeClr val="accent6"/>
              </a:solidFill>
            </a:endParaRPr>
          </a:p>
          <a:p>
            <a:r>
              <a:rPr lang="en-US" sz="1800" b="1" dirty="0" smtClean="0">
                <a:solidFill>
                  <a:schemeClr val="accent6"/>
                </a:solidFill>
              </a:rPr>
              <a:t>Non-</a:t>
            </a:r>
            <a:r>
              <a:rPr lang="en-US" sz="1800" b="1" dirty="0">
                <a:solidFill>
                  <a:schemeClr val="accent6"/>
                </a:solidFill>
              </a:rPr>
              <a:t>prompt leptons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b="1" dirty="0">
                <a:solidFill>
                  <a:schemeClr val="accent6"/>
                </a:solidFill>
              </a:rPr>
              <a:t>(</a:t>
            </a:r>
            <a:r>
              <a:rPr lang="en-US" sz="1800" b="1" dirty="0" err="1">
                <a:solidFill>
                  <a:schemeClr val="accent6"/>
                </a:solidFill>
              </a:rPr>
              <a:t>W+jets</a:t>
            </a:r>
            <a:r>
              <a:rPr lang="en-US" sz="1800" b="1" dirty="0">
                <a:solidFill>
                  <a:schemeClr val="accent6"/>
                </a:solidFill>
              </a:rPr>
              <a:t>, QCD</a:t>
            </a:r>
            <a:r>
              <a:rPr lang="en-US" sz="1800" b="1" dirty="0" smtClean="0">
                <a:solidFill>
                  <a:schemeClr val="accent6"/>
                </a:solidFill>
              </a:rPr>
              <a:t>): 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en-US" sz="1800" dirty="0" err="1" smtClean="0"/>
              <a:t>Leptonic</a:t>
            </a:r>
            <a:r>
              <a:rPr lang="en-US" sz="1800" dirty="0" smtClean="0"/>
              <a:t> </a:t>
            </a:r>
            <a:r>
              <a:rPr lang="en-US" sz="1800" dirty="0"/>
              <a:t>decays of heavy quarks, hadrons misidentified as leptons, electrons from photon </a:t>
            </a:r>
            <a:r>
              <a:rPr lang="en-US" sz="1800" dirty="0" smtClean="0"/>
              <a:t>conversions. 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1800" b="1" dirty="0" err="1">
                <a:solidFill>
                  <a:schemeClr val="accent3"/>
                </a:solidFill>
              </a:rPr>
              <a:t>Drell</a:t>
            </a:r>
            <a:r>
              <a:rPr lang="en-US" sz="1800" b="1" dirty="0" smtClean="0">
                <a:solidFill>
                  <a:schemeClr val="accent3"/>
                </a:solidFill>
              </a:rPr>
              <a:t>-Yan</a:t>
            </a:r>
            <a:r>
              <a:rPr lang="en-US" sz="1800" b="1" dirty="0">
                <a:solidFill>
                  <a:schemeClr val="accent3"/>
                </a:solidFill>
              </a:rPr>
              <a:t>: </a:t>
            </a:r>
            <a:r>
              <a:rPr lang="en-US" sz="1800" dirty="0"/>
              <a:t>in same flavor final states</a:t>
            </a:r>
          </a:p>
          <a:p>
            <a:pPr lvl="1"/>
            <a:r>
              <a:rPr lang="en-US" sz="1800" dirty="0"/>
              <a:t>shapes from simulation, </a:t>
            </a:r>
            <a:r>
              <a:rPr lang="en-US" sz="1800" b="1" dirty="0"/>
              <a:t>normalization from data </a:t>
            </a:r>
            <a:r>
              <a:rPr lang="en-US" sz="1800" dirty="0" smtClean="0"/>
              <a:t>around the Z mass peak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WZ,ZZ,VVV: </a:t>
            </a:r>
            <a:r>
              <a:rPr lang="en-US" sz="1800" dirty="0" smtClean="0"/>
              <a:t>simulation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6" y="4016134"/>
            <a:ext cx="1837550" cy="1135163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17389226">
            <a:off x="2619015" y="4605709"/>
            <a:ext cx="331565" cy="704577"/>
          </a:xfrm>
          <a:prstGeom prst="triangle">
            <a:avLst/>
          </a:prstGeom>
          <a:solidFill>
            <a:schemeClr val="accent6">
              <a:alpha val="1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86424" y="4900757"/>
            <a:ext cx="167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9DD9"/>
                </a:solidFill>
              </a:rPr>
              <a:t>Potential “fake” lepton</a:t>
            </a:r>
            <a:endParaRPr lang="en-US" sz="1200" dirty="0">
              <a:solidFill>
                <a:srgbClr val="009DD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06" y="2603852"/>
            <a:ext cx="3055717" cy="28323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2552036"/>
            <a:ext cx="53632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Fully data-driven</a:t>
            </a:r>
            <a:r>
              <a:rPr lang="en-US" dirty="0"/>
              <a:t>: normalization and shapes</a:t>
            </a:r>
          </a:p>
          <a:p>
            <a:pPr lvl="1"/>
            <a:r>
              <a:rPr lang="en-US" dirty="0"/>
              <a:t>Pass-fail sample reweighed by pass efficiency estimated in data (</a:t>
            </a:r>
            <a:r>
              <a:rPr lang="en-US" dirty="0" err="1"/>
              <a:t>multijet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Closure test in simulation, validated in same-sign region (dominated by </a:t>
            </a:r>
            <a:r>
              <a:rPr lang="en-US" dirty="0" err="1"/>
              <a:t>W+jets</a:t>
            </a:r>
            <a:r>
              <a:rPr lang="en-US" dirty="0"/>
              <a:t> and </a:t>
            </a:r>
            <a:r>
              <a:rPr lang="en-US" dirty="0" err="1"/>
              <a:t>Wγ</a:t>
            </a:r>
            <a:r>
              <a:rPr lang="en-US" dirty="0"/>
              <a:t>(∗) )</a:t>
            </a:r>
          </a:p>
        </p:txBody>
      </p:sp>
    </p:spTree>
    <p:extLst>
      <p:ext uri="{BB962C8B-B14F-4D97-AF65-F5344CB8AC3E}">
        <p14:creationId xmlns:p14="http://schemas.microsoft.com/office/powerpoint/2010/main" val="247231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years ago </a:t>
            </a:r>
            <a:r>
              <a:rPr lang="en-US" u="sng" dirty="0"/>
              <a:t>Tomorrow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The LHC entered the 7TeV regime with </a:t>
            </a:r>
            <a:r>
              <a:rPr lang="en-US" sz="1800" b="1" dirty="0" smtClean="0"/>
              <a:t>3.5TeV beams </a:t>
            </a:r>
            <a:r>
              <a:rPr lang="en-US" sz="1800" dirty="0" smtClean="0"/>
              <a:t>circulating (collisions to come in March 30th)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/>
              <a:t>The Run-1 of the LHC was just </a:t>
            </a:r>
            <a:r>
              <a:rPr lang="en-US" sz="1800" dirty="0" smtClean="0"/>
              <a:t>starting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2" y="2424555"/>
            <a:ext cx="5178664" cy="3402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30744" y="4314194"/>
            <a:ext cx="711308" cy="257401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933" y="3835530"/>
            <a:ext cx="3280595" cy="208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655" y="2304997"/>
            <a:ext cx="3722145" cy="2190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42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59" y="2558154"/>
            <a:ext cx="2191748" cy="238268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Top</a:t>
            </a:r>
            <a:r>
              <a:rPr lang="en-US" sz="1800" dirty="0" smtClean="0">
                <a:solidFill>
                  <a:schemeClr val="accent1"/>
                </a:solidFill>
              </a:rPr>
              <a:t>: Events from </a:t>
            </a:r>
            <a:r>
              <a:rPr lang="en-US" sz="1800" dirty="0" err="1" smtClean="0">
                <a:solidFill>
                  <a:schemeClr val="accent1"/>
                </a:solidFill>
              </a:rPr>
              <a:t>ttbar</a:t>
            </a:r>
            <a:r>
              <a:rPr lang="en-US" sz="1800" dirty="0" smtClean="0">
                <a:solidFill>
                  <a:schemeClr val="accent1"/>
                </a:solidFill>
              </a:rPr>
              <a:t> and single top </a:t>
            </a:r>
            <a:r>
              <a:rPr lang="en-US" sz="1800" dirty="0" err="1" smtClean="0">
                <a:solidFill>
                  <a:schemeClr val="accent1"/>
                </a:solidFill>
              </a:rPr>
              <a:t>tW</a:t>
            </a:r>
            <a:r>
              <a:rPr lang="en-US" sz="1800" dirty="0" smtClean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1800" dirty="0" smtClean="0">
                <a:solidFill>
                  <a:schemeClr val="accent1"/>
                </a:solidFill>
              </a:rPr>
              <a:t> </a:t>
            </a:r>
            <a:r>
              <a:rPr lang="en-US" sz="1800" dirty="0" smtClean="0"/>
              <a:t>Shapes </a:t>
            </a:r>
            <a:r>
              <a:rPr lang="en-US" sz="1800" dirty="0"/>
              <a:t>from simulation, </a:t>
            </a:r>
            <a:r>
              <a:rPr lang="en-US" sz="1800" b="1" dirty="0"/>
              <a:t>normalization from </a:t>
            </a:r>
            <a:r>
              <a:rPr lang="en-US" sz="1800" b="1" dirty="0" smtClean="0"/>
              <a:t>data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sing </a:t>
            </a:r>
            <a:r>
              <a:rPr lang="en-US" sz="1800" dirty="0"/>
              <a:t>top tagged events rejected in the </a:t>
            </a:r>
            <a:r>
              <a:rPr lang="en-US" sz="1800" dirty="0" smtClean="0"/>
              <a:t>analysis, weighted </a:t>
            </a:r>
            <a:r>
              <a:rPr lang="en-US" sz="1800" dirty="0"/>
              <a:t>by efficiency measured in control regions </a:t>
            </a:r>
            <a:r>
              <a:rPr lang="en-US" sz="1800" dirty="0" smtClean="0"/>
              <a:t>with additional jets</a:t>
            </a:r>
          </a:p>
          <a:p>
            <a:pPr lvl="1"/>
            <a:r>
              <a:rPr lang="en-US" sz="1800" dirty="0"/>
              <a:t>Fit validated using top tagged events</a:t>
            </a:r>
            <a:r>
              <a:rPr lang="en-US" sz="1800" dirty="0" smtClean="0"/>
              <a:t>.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274320" lvl="1" indent="0">
              <a:buNone/>
            </a:pPr>
            <a:endParaRPr lang="en-US" sz="1800" dirty="0" smtClean="0"/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1800" b="1" dirty="0" err="1">
                <a:solidFill>
                  <a:schemeClr val="accent6"/>
                </a:solidFill>
              </a:rPr>
              <a:t>Wγ</a:t>
            </a:r>
            <a:r>
              <a:rPr lang="en-US" sz="1800" b="1" dirty="0">
                <a:solidFill>
                  <a:schemeClr val="accent6"/>
                </a:solidFill>
              </a:rPr>
              <a:t>*: </a:t>
            </a:r>
            <a:r>
              <a:rPr lang="en-US" sz="1800" dirty="0"/>
              <a:t>shape from simulation, </a:t>
            </a:r>
            <a:r>
              <a:rPr lang="en-US" sz="1800" b="1" dirty="0"/>
              <a:t>normalization from </a:t>
            </a:r>
            <a:r>
              <a:rPr lang="en-US" sz="1800" b="1" dirty="0" smtClean="0"/>
              <a:t>data</a:t>
            </a:r>
            <a:endParaRPr lang="en-US" sz="1800" dirty="0"/>
          </a:p>
          <a:p>
            <a:pPr lvl="1"/>
            <a:r>
              <a:rPr lang="en-US" sz="1800" dirty="0" smtClean="0"/>
              <a:t>part </a:t>
            </a:r>
            <a:r>
              <a:rPr lang="en-US" sz="1800" dirty="0"/>
              <a:t>of WZ </a:t>
            </a:r>
            <a:r>
              <a:rPr lang="en-US" sz="1800" dirty="0" smtClean="0"/>
              <a:t>not </a:t>
            </a:r>
            <a:r>
              <a:rPr lang="en-US" sz="1800" dirty="0"/>
              <a:t>properly </a:t>
            </a:r>
            <a:r>
              <a:rPr lang="en-US" sz="1800" dirty="0" smtClean="0"/>
              <a:t>modeled → low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ll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events </a:t>
            </a:r>
            <a:r>
              <a:rPr lang="en-US" sz="1800" dirty="0"/>
              <a:t>where 1 lepton is lost </a:t>
            </a:r>
            <a:r>
              <a:rPr lang="en-US" sz="1800" dirty="0" smtClean="0"/>
              <a:t>simulated </a:t>
            </a:r>
            <a:r>
              <a:rPr lang="en-US" sz="1800" dirty="0"/>
              <a:t>sampled compared with data in CR defined by different </a:t>
            </a:r>
            <a:r>
              <a:rPr lang="en-US" sz="1800" dirty="0" smtClean="0"/>
              <a:t>cuts (k-factor obtained)</a:t>
            </a:r>
            <a:endParaRPr lang="en-US" sz="1800" dirty="0"/>
          </a:p>
          <a:p>
            <a:r>
              <a:rPr lang="en-US" sz="1800" b="1" dirty="0" err="1" smtClean="0">
                <a:solidFill>
                  <a:schemeClr val="accent2"/>
                </a:solidFill>
              </a:rPr>
              <a:t>Wγ</a:t>
            </a:r>
            <a:r>
              <a:rPr lang="en-US" sz="1800" b="1" dirty="0">
                <a:solidFill>
                  <a:schemeClr val="accent2"/>
                </a:solidFill>
              </a:rPr>
              <a:t>: </a:t>
            </a:r>
            <a:r>
              <a:rPr lang="en-US" sz="1800" b="1" dirty="0"/>
              <a:t>shape from data</a:t>
            </a:r>
            <a:r>
              <a:rPr lang="en-US" sz="1800" dirty="0"/>
              <a:t>, normalization from </a:t>
            </a:r>
            <a:r>
              <a:rPr lang="en-US" sz="1800" dirty="0" smtClean="0"/>
              <a:t>simulation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data </a:t>
            </a:r>
            <a:r>
              <a:rPr lang="en-US" sz="1800" dirty="0" err="1"/>
              <a:t>γ</a:t>
            </a:r>
            <a:r>
              <a:rPr lang="en-US" sz="1800" dirty="0" err="1" smtClean="0"/>
              <a:t>+</a:t>
            </a:r>
            <a:r>
              <a:rPr lang="en-US" sz="1800" dirty="0" err="1"/>
              <a:t>lepton</a:t>
            </a:r>
            <a:r>
              <a:rPr lang="en-US" sz="1800" dirty="0"/>
              <a:t> events </a:t>
            </a:r>
            <a:r>
              <a:rPr lang="en-US" sz="1800" dirty="0" smtClean="0"/>
              <a:t>reweighed with ratio </a:t>
            </a:r>
            <a:r>
              <a:rPr lang="en-US" sz="1800" dirty="0" err="1" smtClean="0"/>
              <a:t>γ</a:t>
            </a:r>
            <a:r>
              <a:rPr lang="en-US" sz="1800" dirty="0" smtClean="0"/>
              <a:t>-</a:t>
            </a:r>
            <a:r>
              <a:rPr lang="en-US" sz="1800" dirty="0"/>
              <a:t>&gt;</a:t>
            </a:r>
            <a:r>
              <a:rPr lang="en-US" sz="1800" dirty="0" smtClean="0"/>
              <a:t>lepton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42392" y="3249603"/>
            <a:ext cx="2122304" cy="1235725"/>
            <a:chOff x="0" y="482600"/>
            <a:chExt cx="9144000" cy="588873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2600"/>
              <a:ext cx="9144000" cy="58887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r="81414" b="84903"/>
            <a:stretch/>
          </p:blipFill>
          <p:spPr>
            <a:xfrm>
              <a:off x="271454" y="1455248"/>
              <a:ext cx="1699549" cy="889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r="81414" b="84903"/>
            <a:stretch/>
          </p:blipFill>
          <p:spPr>
            <a:xfrm>
              <a:off x="192714" y="4610815"/>
              <a:ext cx="1824940" cy="889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r="81414" b="84903"/>
            <a:stretch/>
          </p:blipFill>
          <p:spPr>
            <a:xfrm>
              <a:off x="2930168" y="3863108"/>
              <a:ext cx="349720" cy="45853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r="81414" b="84903"/>
            <a:stretch/>
          </p:blipFill>
          <p:spPr>
            <a:xfrm>
              <a:off x="2976820" y="2551506"/>
              <a:ext cx="349716" cy="458531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50051"/>
          <a:stretch/>
        </p:blipFill>
        <p:spPr>
          <a:xfrm>
            <a:off x="3002801" y="3319284"/>
            <a:ext cx="1558082" cy="115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499" y="3466818"/>
            <a:ext cx="3376499" cy="3370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005" y="1981490"/>
            <a:ext cx="1902497" cy="15799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733" y="3380587"/>
            <a:ext cx="3359966" cy="3452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WW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58617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Fit </a:t>
            </a:r>
            <a:r>
              <a:rPr lang="en-US" sz="1800" b="1" dirty="0"/>
              <a:t>validated </a:t>
            </a:r>
            <a:r>
              <a:rPr lang="en-US" sz="1800" dirty="0"/>
              <a:t>in two control </a:t>
            </a:r>
            <a:r>
              <a:rPr lang="en-US" sz="1800" dirty="0" smtClean="0"/>
              <a:t>regions, similar </a:t>
            </a:r>
            <a:r>
              <a:rPr lang="en-US" sz="1800" dirty="0"/>
              <a:t>statistics, purity 70-75</a:t>
            </a:r>
            <a:r>
              <a:rPr lang="en-US" sz="1800" dirty="0" smtClean="0"/>
              <a:t>%</a:t>
            </a:r>
          </a:p>
          <a:p>
            <a:pPr lvl="1"/>
            <a:r>
              <a:rPr lang="en-US" sz="1800" dirty="0" smtClean="0"/>
              <a:t>output </a:t>
            </a:r>
            <a:r>
              <a:rPr lang="en-US" sz="1800" dirty="0"/>
              <a:t>of fit in one extrapolated to the </a:t>
            </a:r>
            <a:r>
              <a:rPr lang="en-US" sz="1800" dirty="0" smtClean="0"/>
              <a:t>other:</a:t>
            </a:r>
          </a:p>
          <a:p>
            <a:pPr lvl="2"/>
            <a:r>
              <a:rPr lang="en-US" b="1" dirty="0" smtClean="0">
                <a:solidFill>
                  <a:srgbClr val="04617B"/>
                </a:solidFill>
              </a:rPr>
              <a:t>high </a:t>
            </a:r>
            <a:r>
              <a:rPr lang="en-US" b="1" dirty="0" err="1" smtClean="0">
                <a:solidFill>
                  <a:srgbClr val="04617B"/>
                </a:solidFill>
              </a:rPr>
              <a:t>m</a:t>
            </a:r>
            <a:r>
              <a:rPr lang="en-US" b="1" baseline="-25000" dirty="0" err="1" smtClean="0">
                <a:solidFill>
                  <a:srgbClr val="04617B"/>
                </a:solidFill>
              </a:rPr>
              <a:t>T</a:t>
            </a:r>
            <a:r>
              <a:rPr lang="en-US" b="1" dirty="0" smtClean="0">
                <a:solidFill>
                  <a:srgbClr val="04617B"/>
                </a:solidFill>
              </a:rPr>
              <a:t>  CR1: </a:t>
            </a:r>
            <a:r>
              <a:rPr lang="en-US" dirty="0"/>
              <a:t>120 &lt;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/>
              <a:t>&lt; </a:t>
            </a:r>
            <a:r>
              <a:rPr lang="en-US" dirty="0" smtClean="0"/>
              <a:t>280  and 12 </a:t>
            </a:r>
            <a:r>
              <a:rPr lang="en-US" dirty="0"/>
              <a:t>&lt; </a:t>
            </a:r>
            <a:r>
              <a:rPr lang="en-US" dirty="0" err="1"/>
              <a:t>m</a:t>
            </a:r>
            <a:r>
              <a:rPr lang="en-US" baseline="-25000" dirty="0" err="1"/>
              <a:t>ll</a:t>
            </a:r>
            <a:r>
              <a:rPr lang="en-US" dirty="0"/>
              <a:t> &lt; </a:t>
            </a:r>
            <a:r>
              <a:rPr lang="en-US" dirty="0" smtClean="0"/>
              <a:t>200</a:t>
            </a:r>
          </a:p>
          <a:p>
            <a:pPr lvl="2"/>
            <a:r>
              <a:rPr lang="en-US" b="1" dirty="0" smtClean="0">
                <a:solidFill>
                  <a:srgbClr val="04617B"/>
                </a:solidFill>
              </a:rPr>
              <a:t>high </a:t>
            </a:r>
            <a:r>
              <a:rPr lang="en-US" b="1" dirty="0" err="1" smtClean="0">
                <a:solidFill>
                  <a:srgbClr val="04617B"/>
                </a:solidFill>
              </a:rPr>
              <a:t>m</a:t>
            </a:r>
            <a:r>
              <a:rPr lang="en-US" b="1" baseline="-25000" dirty="0" err="1" smtClean="0">
                <a:solidFill>
                  <a:srgbClr val="04617B"/>
                </a:solidFill>
              </a:rPr>
              <a:t>ll</a:t>
            </a:r>
            <a:r>
              <a:rPr lang="en-US" b="1" baseline="-25000" dirty="0" smtClean="0">
                <a:solidFill>
                  <a:srgbClr val="04617B"/>
                </a:solidFill>
              </a:rPr>
              <a:t>  </a:t>
            </a:r>
            <a:r>
              <a:rPr lang="en-US" b="1" dirty="0" smtClean="0">
                <a:solidFill>
                  <a:srgbClr val="04617B"/>
                </a:solidFill>
              </a:rPr>
              <a:t>CR2: </a:t>
            </a:r>
            <a:r>
              <a:rPr lang="en-US" dirty="0"/>
              <a:t>60 </a:t>
            </a:r>
            <a:r>
              <a:rPr lang="en-US" dirty="0" smtClean="0"/>
              <a:t>&lt;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&lt; </a:t>
            </a:r>
            <a:r>
              <a:rPr lang="en-US" dirty="0"/>
              <a:t>120 </a:t>
            </a:r>
            <a:r>
              <a:rPr lang="en-US" dirty="0" smtClean="0"/>
              <a:t>and 60 </a:t>
            </a:r>
            <a:r>
              <a:rPr lang="en-US" dirty="0"/>
              <a:t>&lt; </a:t>
            </a:r>
            <a:r>
              <a:rPr lang="en-US" dirty="0" err="1"/>
              <a:t>m</a:t>
            </a:r>
            <a:r>
              <a:rPr lang="en-US" baseline="-25000" dirty="0" err="1"/>
              <a:t>ll</a:t>
            </a:r>
            <a:r>
              <a:rPr lang="en-US" dirty="0"/>
              <a:t> &lt; </a:t>
            </a:r>
            <a:r>
              <a:rPr lang="en-US" dirty="0" smtClean="0"/>
              <a:t>200</a:t>
            </a:r>
            <a:r>
              <a:rPr lang="en-US" dirty="0"/>
              <a:t>	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28270" y="3968943"/>
            <a:ext cx="423303" cy="343974"/>
          </a:xfrm>
          <a:prstGeom prst="ellipse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009934" y="3962586"/>
            <a:ext cx="423303" cy="343974"/>
          </a:xfrm>
          <a:prstGeom prst="ellipse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558817"/>
            <a:ext cx="1972966" cy="26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0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distributions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86447" y="1496143"/>
            <a:ext cx="3227001" cy="3453677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Data compared with signal and background events</a:t>
            </a:r>
          </a:p>
          <a:p>
            <a:r>
              <a:rPr lang="en-US" sz="1800" b="1" dirty="0">
                <a:solidFill>
                  <a:srgbClr val="0BD0D9"/>
                </a:solidFill>
              </a:rPr>
              <a:t>B</a:t>
            </a:r>
            <a:r>
              <a:rPr lang="en-US" sz="1800" b="1" dirty="0" smtClean="0">
                <a:solidFill>
                  <a:srgbClr val="0BD0D9"/>
                </a:solidFill>
              </a:rPr>
              <a:t>ackground</a:t>
            </a:r>
            <a:r>
              <a:rPr lang="en-US" sz="1800" b="1" dirty="0">
                <a:solidFill>
                  <a:srgbClr val="0BD0D9"/>
                </a:solidFill>
              </a:rPr>
              <a:t>-subtracted data </a:t>
            </a:r>
            <a:r>
              <a:rPr lang="en-US" sz="1800" b="1" dirty="0" smtClean="0">
                <a:solidFill>
                  <a:srgbClr val="0BD0D9"/>
                </a:solidFill>
              </a:rPr>
              <a:t>compared with </a:t>
            </a:r>
            <a:r>
              <a:rPr lang="en-US" sz="1800" b="1" dirty="0">
                <a:solidFill>
                  <a:srgbClr val="0BD0D9"/>
                </a:solidFill>
              </a:rPr>
              <a:t>best-fit signal component </a:t>
            </a:r>
            <a:endParaRPr lang="en-US" sz="1800" b="1" dirty="0" smtClean="0">
              <a:solidFill>
                <a:srgbClr val="0BD0D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7" y="4071149"/>
            <a:ext cx="5700254" cy="2794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5" y="1338145"/>
            <a:ext cx="5657522" cy="27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7" y="1345736"/>
            <a:ext cx="3829120" cy="36047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0067" y="1686008"/>
            <a:ext cx="227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eµ channel alone: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670854"/>
              </p:ext>
            </p:extLst>
          </p:nvPr>
        </p:nvGraphicFramePr>
        <p:xfrm>
          <a:off x="4052966" y="2106020"/>
          <a:ext cx="4862309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384"/>
                <a:gridCol w="886384"/>
                <a:gridCol w="886384"/>
                <a:gridCol w="886384"/>
                <a:gridCol w="1316773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95% CL 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Significance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σ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SM</a:t>
                      </a:r>
                      <a:endParaRPr lang="en-US" sz="16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Obs.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Obs.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341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0.4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1"/>
                          </a:solidFill>
                        </a:rPr>
                        <a:t>5.2</a:t>
                      </a:r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1"/>
                          </a:solidFill>
                        </a:rPr>
                        <a:t>4.0</a:t>
                      </a:r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0.76±0.21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18" y="3242269"/>
            <a:ext cx="3890088" cy="35458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4920" y="4978952"/>
            <a:ext cx="195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H→WW result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20021"/>
              </p:ext>
            </p:extLst>
          </p:nvPr>
        </p:nvGraphicFramePr>
        <p:xfrm>
          <a:off x="784920" y="5453584"/>
          <a:ext cx="3311693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0119"/>
                <a:gridCol w="950119"/>
                <a:gridCol w="1411455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Significance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σ</a:t>
                      </a:r>
                      <a:r>
                        <a:rPr lang="en-US" sz="1600" dirty="0" smtClean="0"/>
                        <a:t>/</a:t>
                      </a:r>
                      <a:r>
                        <a:rPr lang="en-US" sz="1600" dirty="0" err="1" smtClean="0"/>
                        <a:t>σ</a:t>
                      </a:r>
                      <a:r>
                        <a:rPr lang="en-US" sz="1600" baseline="-25000" dirty="0" err="1" smtClean="0"/>
                        <a:t>SM</a:t>
                      </a:r>
                      <a:endParaRPr lang="en-US" sz="1600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Exp.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Obs.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341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1"/>
                          </a:solidFill>
                        </a:rPr>
                        <a:t>5.8</a:t>
                      </a:r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accent1"/>
                          </a:solidFill>
                        </a:rPr>
                        <a:t>4.3</a:t>
                      </a:r>
                      <a:endParaRPr lang="en-US" sz="16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0.72+0.20-0.18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5971217" y="2703601"/>
            <a:ext cx="1539255" cy="5523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7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definitely something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Something that decays via X→WW→2l2ν</a:t>
            </a:r>
          </a:p>
          <a:p>
            <a:r>
              <a:rPr lang="en-US" sz="1800" dirty="0" smtClean="0"/>
              <a:t>There is confirmation from other decays (in some decays stronger than in WW, in other decays less so)</a:t>
            </a:r>
          </a:p>
          <a:p>
            <a:r>
              <a:rPr lang="en-US" sz="1800" b="1" dirty="0" smtClean="0"/>
              <a:t>But is it the Higgs?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Handles to find deviations with respect to the SM expectations:</a:t>
            </a:r>
          </a:p>
          <a:p>
            <a:pPr lvl="1"/>
            <a:r>
              <a:rPr lang="en-US" sz="1800" b="1" dirty="0" smtClean="0"/>
              <a:t>Mass, Charge, Spin, Parity…</a:t>
            </a:r>
          </a:p>
          <a:p>
            <a:pPr marL="274320" lvl="1" indent="0">
              <a:buNone/>
            </a:pPr>
            <a:r>
              <a:rPr lang="en-US" sz="1800" b="1" dirty="0" smtClean="0">
                <a:solidFill>
                  <a:schemeClr val="accent2"/>
                </a:solidFill>
              </a:rPr>
              <a:t>→ How much can we explore using H→WW?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25" y="3373800"/>
            <a:ext cx="1963990" cy="1920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468" y="3301290"/>
            <a:ext cx="2011668" cy="1967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69" y="3547071"/>
            <a:ext cx="819798" cy="694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199" y="3383221"/>
            <a:ext cx="1222606" cy="14012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60" y="2764737"/>
            <a:ext cx="894052" cy="87423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942391" y="3409992"/>
            <a:ext cx="1085953" cy="400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07512" y="3445351"/>
            <a:ext cx="843414" cy="271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6805" y="2610849"/>
            <a:ext cx="148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rgbClr val="0F6FC6"/>
                </a:solidFill>
              </a:rPr>
              <a:t>SM prediction</a:t>
            </a:r>
            <a:endParaRPr lang="en-US" sz="1400" b="1" dirty="0">
              <a:solidFill>
                <a:srgbClr val="0F6FC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2273" y="4391371"/>
            <a:ext cx="109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F6FC6"/>
                </a:solidFill>
              </a:rPr>
              <a:t>Reality?</a:t>
            </a:r>
            <a:endParaRPr lang="en-US" sz="1400" b="1" dirty="0">
              <a:solidFill>
                <a:srgbClr val="0F6FC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07725" y="3576967"/>
            <a:ext cx="87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F6FC6"/>
                </a:solidFill>
              </a:rPr>
              <a:t>Reality?</a:t>
            </a:r>
            <a:endParaRPr lang="en-US" sz="1400" b="1" dirty="0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61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534050"/>
            <a:ext cx="5297071" cy="4876800"/>
          </a:xfrm>
        </p:spPr>
        <p:txBody>
          <a:bodyPr>
            <a:normAutofit/>
          </a:bodyPr>
          <a:lstStyle/>
          <a:p>
            <a:r>
              <a:rPr lang="en-US" sz="1800" dirty="0"/>
              <a:t>The charge is 0, it is a neutral </a:t>
            </a:r>
            <a:r>
              <a:rPr lang="en-US" sz="1800" dirty="0" smtClean="0"/>
              <a:t>particle.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The H→WW excludes a Higgs mass range from </a:t>
            </a:r>
            <a:r>
              <a:rPr lang="en-US" sz="1800" b="1" dirty="0" smtClean="0">
                <a:solidFill>
                  <a:srgbClr val="10CF9B"/>
                </a:solidFill>
              </a:rPr>
              <a:t>127 to 600 </a:t>
            </a:r>
            <a:r>
              <a:rPr lang="en-US" sz="1800" dirty="0" err="1" smtClean="0"/>
              <a:t>GeV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Expected range extends from  115 to 600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Additional </a:t>
            </a:r>
            <a:r>
              <a:rPr lang="en-US" sz="1800" dirty="0"/>
              <a:t>Higgs bosons with SM-like </a:t>
            </a:r>
            <a:r>
              <a:rPr lang="en-US" sz="1800" dirty="0" smtClean="0"/>
              <a:t>properties </a:t>
            </a:r>
            <a:r>
              <a:rPr lang="en-US" sz="1800" dirty="0"/>
              <a:t>excluded in the mass range 114–600 </a:t>
            </a:r>
            <a:r>
              <a:rPr lang="en-US" sz="1800" dirty="0" err="1"/>
              <a:t>GeV</a:t>
            </a:r>
            <a:r>
              <a:rPr lang="en-US" sz="1800" dirty="0"/>
              <a:t> </a:t>
            </a:r>
            <a:r>
              <a:rPr lang="en-US" sz="1800" dirty="0" smtClean="0"/>
              <a:t>assuming a 125 boson</a:t>
            </a:r>
          </a:p>
          <a:p>
            <a:r>
              <a:rPr lang="en-US" sz="1800" dirty="0" smtClean="0"/>
              <a:t>Best-fit mass:</a:t>
            </a:r>
          </a:p>
          <a:p>
            <a:pPr lvl="1"/>
            <a:r>
              <a:rPr lang="en-US" sz="1800" dirty="0" err="1" smtClean="0"/>
              <a:t>σ</a:t>
            </a:r>
            <a:r>
              <a:rPr lang="en-US" sz="1800" dirty="0" smtClean="0"/>
              <a:t>/</a:t>
            </a:r>
            <a:r>
              <a:rPr lang="en-US" sz="1800" dirty="0" err="1" smtClean="0"/>
              <a:t>σ</a:t>
            </a:r>
            <a:r>
              <a:rPr lang="en-US" sz="1800" baseline="-25000" dirty="0" err="1" smtClean="0"/>
              <a:t>SM</a:t>
            </a:r>
            <a:r>
              <a:rPr lang="en-US" sz="1800" dirty="0" smtClean="0"/>
              <a:t>=1 →  </a:t>
            </a:r>
            <a:r>
              <a:rPr lang="en-US" sz="1800" b="1" dirty="0" err="1" smtClean="0">
                <a:solidFill>
                  <a:srgbClr val="10CF9B"/>
                </a:solidFill>
              </a:rPr>
              <a:t>m</a:t>
            </a:r>
            <a:r>
              <a:rPr lang="en-US" sz="1800" b="1" baseline="-25000" dirty="0" err="1" smtClean="0">
                <a:solidFill>
                  <a:srgbClr val="10CF9B"/>
                </a:solidFill>
              </a:rPr>
              <a:t>H</a:t>
            </a:r>
            <a:r>
              <a:rPr lang="en-US" sz="1800" b="1" dirty="0" smtClean="0">
                <a:solidFill>
                  <a:srgbClr val="10CF9B"/>
                </a:solidFill>
              </a:rPr>
              <a:t> = 125.5+3.6−3.8 </a:t>
            </a:r>
            <a:r>
              <a:rPr lang="en-US" sz="1800" b="1" dirty="0" err="1" smtClean="0">
                <a:solidFill>
                  <a:srgbClr val="10CF9B"/>
                </a:solidFill>
              </a:rPr>
              <a:t>GeV</a:t>
            </a:r>
            <a:endParaRPr lang="en-US" sz="1800" b="1" dirty="0" smtClean="0">
              <a:solidFill>
                <a:srgbClr val="10CF9B"/>
              </a:solidFill>
            </a:endParaRPr>
          </a:p>
          <a:p>
            <a:pPr lvl="1"/>
            <a:r>
              <a:rPr lang="en-US" sz="1800" dirty="0" smtClean="0"/>
              <a:t>without the constraint → </a:t>
            </a:r>
            <a:r>
              <a:rPr lang="en-US" sz="1800" dirty="0"/>
              <a:t> </a:t>
            </a:r>
            <a:r>
              <a:rPr lang="en-US" sz="1800" dirty="0" err="1"/>
              <a:t>m</a:t>
            </a:r>
            <a:r>
              <a:rPr lang="en-US" sz="1800" baseline="-25000" dirty="0" err="1"/>
              <a:t>H</a:t>
            </a:r>
            <a:r>
              <a:rPr lang="en-US" sz="1800" dirty="0"/>
              <a:t> = </a:t>
            </a:r>
            <a:r>
              <a:rPr lang="en-US" sz="1800" dirty="0" smtClean="0"/>
              <a:t> 128.2±6.6 </a:t>
            </a:r>
            <a:r>
              <a:rPr lang="en-US" sz="1800" dirty="0" err="1"/>
              <a:t>GeV</a:t>
            </a:r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47" y="2431814"/>
            <a:ext cx="3387351" cy="323539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01352" y="5627520"/>
            <a:ext cx="1903085" cy="10772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Legacy mass paper </a:t>
            </a:r>
            <a:endParaRPr lang="en-US" sz="1600" b="1" dirty="0" smtClean="0">
              <a:hlinkClick r:id="rId3"/>
            </a:endParaRPr>
          </a:p>
          <a:p>
            <a:pPr algn="ctr"/>
            <a:r>
              <a:rPr lang="en-US" sz="1600" dirty="0" smtClean="0">
                <a:hlinkClick r:id="rId3"/>
              </a:rPr>
              <a:t>arXiv:1412.8662</a:t>
            </a:r>
            <a:endParaRPr lang="en-US" sz="1600" dirty="0" smtClean="0"/>
          </a:p>
          <a:p>
            <a:pPr algn="ctr"/>
            <a:r>
              <a:rPr lang="en-US" sz="1600" dirty="0" smtClean="0"/>
              <a:t>Accepted by JHEP</a:t>
            </a:r>
          </a:p>
          <a:p>
            <a:pPr algn="ctr"/>
            <a:r>
              <a:rPr lang="en-US" sz="1600" dirty="0" smtClean="0"/>
              <a:t>Submitted Dec 2014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457200" y="58593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 smtClean="0"/>
              <a:t>CMS Higgs mass value (driven by </a:t>
            </a:r>
            <a:r>
              <a:rPr lang="en-US" i="1" dirty="0" err="1" smtClean="0"/>
              <a:t>γγ</a:t>
            </a:r>
            <a:r>
              <a:rPr lang="en-US" i="1" dirty="0" smtClean="0"/>
              <a:t> and ZZ):</a:t>
            </a:r>
          </a:p>
          <a:p>
            <a:r>
              <a:rPr lang="en-US" b="1" i="1" dirty="0" err="1" smtClean="0">
                <a:solidFill>
                  <a:schemeClr val="accent1"/>
                </a:solidFill>
              </a:rPr>
              <a:t>m</a:t>
            </a:r>
            <a:r>
              <a:rPr lang="en-US" b="1" i="1" baseline="-25000" dirty="0" err="1" smtClean="0">
                <a:solidFill>
                  <a:schemeClr val="accent1"/>
                </a:solidFill>
              </a:rPr>
              <a:t>H</a:t>
            </a:r>
            <a:r>
              <a:rPr lang="en-US" b="1" i="1" baseline="-25000" dirty="0" smtClean="0">
                <a:solidFill>
                  <a:schemeClr val="accent1"/>
                </a:solidFill>
              </a:rPr>
              <a:t> </a:t>
            </a:r>
            <a:r>
              <a:rPr lang="en-US" b="1" i="1" dirty="0" smtClean="0">
                <a:solidFill>
                  <a:schemeClr val="accent1"/>
                </a:solidFill>
              </a:rPr>
              <a:t>= 125.02 +0.26-0.27 (stat) +0.14-0.15 (</a:t>
            </a:r>
            <a:r>
              <a:rPr lang="en-US" b="1" i="1" dirty="0" err="1" smtClean="0">
                <a:solidFill>
                  <a:schemeClr val="accent1"/>
                </a:solidFill>
              </a:rPr>
              <a:t>syst</a:t>
            </a:r>
            <a:r>
              <a:rPr lang="en-US" b="1" i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457200" y="180114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spc="-100" baseline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9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0820"/>
            <a:ext cx="8229600" cy="4876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values of </a:t>
            </a:r>
            <a:r>
              <a:rPr lang="en-US" sz="1800" b="1" dirty="0" smtClean="0"/>
              <a:t>µ</a:t>
            </a:r>
            <a:r>
              <a:rPr lang="en-US" sz="1800" b="1" baseline="-25000" dirty="0" err="1" smtClean="0"/>
              <a:t>ggH</a:t>
            </a:r>
            <a:r>
              <a:rPr lang="en-US" sz="1800" dirty="0" smtClean="0"/>
              <a:t> and </a:t>
            </a:r>
            <a:r>
              <a:rPr lang="en-US" sz="1800" b="1" dirty="0" smtClean="0"/>
              <a:t>µ</a:t>
            </a:r>
            <a:r>
              <a:rPr lang="en-US" sz="1800" b="1" baseline="-25000" dirty="0" smtClean="0"/>
              <a:t>VBF</a:t>
            </a:r>
            <a:r>
              <a:rPr lang="en-US" sz="1800" dirty="0" smtClean="0"/>
              <a:t> can be used to test the </a:t>
            </a:r>
            <a:r>
              <a:rPr lang="en-US" sz="1800" dirty="0" err="1" smtClean="0"/>
              <a:t>fermionic</a:t>
            </a:r>
            <a:r>
              <a:rPr lang="en-US" sz="1800" dirty="0" smtClean="0"/>
              <a:t> and </a:t>
            </a:r>
            <a:r>
              <a:rPr lang="en-US" sz="1800" dirty="0" err="1" smtClean="0"/>
              <a:t>bosonic</a:t>
            </a:r>
            <a:r>
              <a:rPr lang="en-US" sz="1800" dirty="0" smtClean="0"/>
              <a:t> couplings </a:t>
            </a:r>
          </a:p>
          <a:p>
            <a:r>
              <a:rPr lang="en-US" sz="1800" dirty="0"/>
              <a:t>C</a:t>
            </a:r>
            <a:r>
              <a:rPr lang="en-US" sz="1800" dirty="0" smtClean="0"/>
              <a:t>oupling modifiers </a:t>
            </a:r>
            <a:r>
              <a:rPr lang="en-US" sz="1800" dirty="0" err="1" smtClean="0"/>
              <a:t>κ</a:t>
            </a:r>
            <a:r>
              <a:rPr lang="en-US" sz="1800" baseline="-25000" dirty="0" err="1" smtClean="0"/>
              <a:t>V</a:t>
            </a:r>
            <a:r>
              <a:rPr lang="en-US" sz="1800" dirty="0" smtClean="0"/>
              <a:t> and </a:t>
            </a:r>
            <a:r>
              <a:rPr lang="en-US" sz="1800" dirty="0" err="1" smtClean="0"/>
              <a:t>κ</a:t>
            </a:r>
            <a:r>
              <a:rPr lang="en-US" sz="1800" baseline="-25000" dirty="0" err="1" smtClean="0"/>
              <a:t>f</a:t>
            </a:r>
            <a:r>
              <a:rPr lang="en-US" sz="1800" dirty="0" smtClean="0"/>
              <a:t> are assigned to vector and fermion vertices → used to scale the expected product of </a:t>
            </a:r>
            <a:r>
              <a:rPr lang="en-US" sz="1800" dirty="0" err="1" smtClean="0"/>
              <a:t>σxBR</a:t>
            </a:r>
            <a:r>
              <a:rPr lang="en-US" sz="1800" dirty="0" smtClean="0"/>
              <a:t> to match the signal yields observed in data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l-GR" sz="1800" dirty="0" smtClean="0"/>
              <a:t>κ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is </a:t>
            </a:r>
            <a:r>
              <a:rPr lang="en-US" sz="1800" dirty="0" err="1" smtClean="0"/>
              <a:t>κ</a:t>
            </a:r>
            <a:r>
              <a:rPr lang="en-US" sz="1800" baseline="-25000" dirty="0" err="1" smtClean="0"/>
              <a:t>f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for </a:t>
            </a:r>
            <a:r>
              <a:rPr lang="en-US" sz="1800" dirty="0" err="1" smtClean="0"/>
              <a:t>ggH</a:t>
            </a:r>
            <a:r>
              <a:rPr lang="en-US" sz="1800" dirty="0" smtClean="0"/>
              <a:t>, </a:t>
            </a:r>
            <a:r>
              <a:rPr lang="en-US" sz="1800" dirty="0" err="1" smtClean="0"/>
              <a:t>κ</a:t>
            </a:r>
            <a:r>
              <a:rPr lang="en-US" sz="1800" baseline="-25000" dirty="0" err="1" smtClean="0"/>
              <a:t>V</a:t>
            </a:r>
            <a:r>
              <a:rPr lang="en-US" sz="1800" baseline="-25000" dirty="0" smtClean="0"/>
              <a:t> </a:t>
            </a:r>
            <a:r>
              <a:rPr lang="en-US" sz="1800" dirty="0" smtClean="0"/>
              <a:t>for VBF;  and </a:t>
            </a:r>
            <a:r>
              <a:rPr lang="el-GR" sz="1800" dirty="0" smtClean="0"/>
              <a:t>κ</a:t>
            </a:r>
            <a:r>
              <a:rPr lang="en-US" sz="1800" baseline="-25000" dirty="0" smtClean="0"/>
              <a:t>H </a:t>
            </a:r>
            <a:r>
              <a:rPr lang="en-US" sz="1800" dirty="0" smtClean="0"/>
              <a:t>is the total decay width ~  </a:t>
            </a:r>
            <a:r>
              <a:rPr lang="el-GR" sz="1800" dirty="0" smtClean="0"/>
              <a:t>κ</a:t>
            </a:r>
            <a:r>
              <a:rPr lang="en-US" sz="1800" baseline="-25000" dirty="0" smtClean="0"/>
              <a:t>f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b="1" dirty="0" smtClean="0">
                <a:solidFill>
                  <a:schemeClr val="accent1"/>
                </a:solidFill>
              </a:rPr>
              <a:t>µ</a:t>
            </a:r>
            <a:r>
              <a:rPr lang="en-US" sz="1800" b="1" baseline="-25000" dirty="0" err="1" smtClean="0">
                <a:solidFill>
                  <a:schemeClr val="accent1"/>
                </a:solidFill>
              </a:rPr>
              <a:t>ggH</a:t>
            </a:r>
            <a:r>
              <a:rPr lang="en-US" sz="1800" b="1" baseline="-25000" dirty="0" smtClean="0">
                <a:solidFill>
                  <a:schemeClr val="accent1"/>
                </a:solidFill>
              </a:rPr>
              <a:t> </a:t>
            </a:r>
            <a:r>
              <a:rPr lang="en-US" sz="1800" b="1" dirty="0" smtClean="0">
                <a:solidFill>
                  <a:schemeClr val="accent1"/>
                </a:solidFill>
              </a:rPr>
              <a:t>is sensitive to </a:t>
            </a:r>
            <a:r>
              <a:rPr lang="en-US" sz="1800" b="1" dirty="0" err="1" smtClean="0">
                <a:solidFill>
                  <a:schemeClr val="accent1"/>
                </a:solidFill>
              </a:rPr>
              <a:t>κ</a:t>
            </a:r>
            <a:r>
              <a:rPr lang="en-US" sz="1800" b="1" baseline="-25000" dirty="0" err="1" smtClean="0">
                <a:solidFill>
                  <a:schemeClr val="accent1"/>
                </a:solidFill>
              </a:rPr>
              <a:t>V</a:t>
            </a:r>
            <a:r>
              <a:rPr lang="en-US" sz="1800" b="1" dirty="0" smtClean="0">
                <a:solidFill>
                  <a:schemeClr val="accent1"/>
                </a:solidFill>
              </a:rPr>
              <a:t> and µ</a:t>
            </a:r>
            <a:r>
              <a:rPr lang="en-US" sz="1800" b="1" baseline="-25000" dirty="0" smtClean="0">
                <a:solidFill>
                  <a:schemeClr val="accent1"/>
                </a:solidFill>
              </a:rPr>
              <a:t>VBF</a:t>
            </a:r>
            <a:r>
              <a:rPr lang="en-US" sz="1800" b="1" dirty="0" smtClean="0">
                <a:solidFill>
                  <a:schemeClr val="accent1"/>
                </a:solidFill>
              </a:rPr>
              <a:t>, which scales with κ</a:t>
            </a:r>
            <a:r>
              <a:rPr lang="en-US" sz="1800" b="1" baseline="-25000" dirty="0" smtClean="0">
                <a:solidFill>
                  <a:schemeClr val="accent1"/>
                </a:solidFill>
              </a:rPr>
              <a:t>V</a:t>
            </a:r>
            <a:r>
              <a:rPr lang="en-US" sz="1800" b="1" baseline="30000" dirty="0" smtClean="0">
                <a:solidFill>
                  <a:schemeClr val="accent1"/>
                </a:solidFill>
              </a:rPr>
              <a:t>4</a:t>
            </a:r>
            <a:r>
              <a:rPr lang="en-US" sz="1800" b="1" dirty="0" smtClean="0">
                <a:solidFill>
                  <a:schemeClr val="accent1"/>
                </a:solidFill>
              </a:rPr>
              <a:t>/κ</a:t>
            </a:r>
            <a:r>
              <a:rPr lang="en-US" sz="1800" b="1" baseline="-25000" dirty="0" smtClean="0">
                <a:solidFill>
                  <a:schemeClr val="accent1"/>
                </a:solidFill>
              </a:rPr>
              <a:t>f</a:t>
            </a:r>
            <a:r>
              <a:rPr lang="en-US" sz="1800" b="1" baseline="30000" dirty="0" smtClean="0">
                <a:solidFill>
                  <a:schemeClr val="accent1"/>
                </a:solidFill>
              </a:rPr>
              <a:t>2</a:t>
            </a:r>
            <a:r>
              <a:rPr lang="en-US" sz="1800" b="1" dirty="0" smtClean="0">
                <a:solidFill>
                  <a:schemeClr val="accent1"/>
                </a:solidFill>
              </a:rPr>
              <a:t> is more sensitive to </a:t>
            </a:r>
            <a:r>
              <a:rPr lang="en-US" sz="1800" b="1" dirty="0" err="1" smtClean="0">
                <a:solidFill>
                  <a:schemeClr val="accent1"/>
                </a:solidFill>
              </a:rPr>
              <a:t>κ</a:t>
            </a:r>
            <a:r>
              <a:rPr lang="en-US" sz="1800" b="1" baseline="-25000" dirty="0" err="1" smtClean="0">
                <a:solidFill>
                  <a:schemeClr val="accent1"/>
                </a:solidFill>
              </a:rPr>
              <a:t>f</a:t>
            </a:r>
            <a:r>
              <a:rPr lang="en-US" sz="1800" b="1" dirty="0" smtClean="0">
                <a:solidFill>
                  <a:schemeClr val="accent1"/>
                </a:solidFill>
              </a:rPr>
              <a:t> 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88" y="3911773"/>
            <a:ext cx="3267946" cy="2860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142" y="3922400"/>
            <a:ext cx="3266450" cy="2839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683" y="2508226"/>
            <a:ext cx="6167653" cy="5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and parity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2172"/>
            <a:ext cx="8229600" cy="4624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Information from </a:t>
            </a:r>
            <a:r>
              <a:rPr lang="en-US" sz="1800" dirty="0">
                <a:solidFill>
                  <a:schemeClr val="accent1"/>
                </a:solidFill>
              </a:rPr>
              <a:t>angular distributions of the decay products: </a:t>
            </a:r>
            <a:endParaRPr lang="en-US" sz="1800" dirty="0" smtClean="0">
              <a:solidFill>
                <a:schemeClr val="accent1"/>
              </a:solidFill>
            </a:endParaRPr>
          </a:p>
          <a:p>
            <a:pPr lvl="1"/>
            <a:r>
              <a:rPr lang="en-US" sz="1800" dirty="0" smtClean="0"/>
              <a:t>For example, in </a:t>
            </a:r>
            <a:r>
              <a:rPr lang="en-US" sz="1800" dirty="0"/>
              <a:t>H→</a:t>
            </a:r>
            <a:r>
              <a:rPr lang="en-US" sz="1800" dirty="0" smtClean="0"/>
              <a:t>ZZ→4l, </a:t>
            </a:r>
            <a:r>
              <a:rPr lang="en-US" sz="1800" dirty="0"/>
              <a:t>the</a:t>
            </a:r>
            <a:r>
              <a:rPr lang="en-US" sz="1800" b="1" dirty="0"/>
              <a:t> </a:t>
            </a:r>
            <a:r>
              <a:rPr lang="en-US" sz="1800" dirty="0"/>
              <a:t>final </a:t>
            </a:r>
            <a:r>
              <a:rPr lang="en-US" sz="1800" dirty="0" smtClean="0"/>
              <a:t>state </a:t>
            </a:r>
            <a:r>
              <a:rPr lang="en-US" sz="1800" dirty="0"/>
              <a:t>is reconstructed fully and </a:t>
            </a:r>
            <a:r>
              <a:rPr lang="en-US" sz="1800" dirty="0" smtClean="0"/>
              <a:t>accurately</a:t>
            </a:r>
            <a:endParaRPr lang="en-US" sz="1800" dirty="0"/>
          </a:p>
          <a:p>
            <a:r>
              <a:rPr lang="en-US" sz="1800" dirty="0"/>
              <a:t>In </a:t>
            </a:r>
            <a:r>
              <a:rPr lang="en-US" sz="1800" dirty="0">
                <a:solidFill>
                  <a:srgbClr val="000000"/>
                </a:solidFill>
              </a:rPr>
              <a:t>H→</a:t>
            </a:r>
            <a:r>
              <a:rPr lang="en-US" sz="1800" dirty="0" smtClean="0">
                <a:solidFill>
                  <a:srgbClr val="000000"/>
                </a:solidFill>
              </a:rPr>
              <a:t>WW </a:t>
            </a:r>
            <a:r>
              <a:rPr lang="en-US" sz="1800" b="1" dirty="0" smtClean="0"/>
              <a:t>the </a:t>
            </a:r>
            <a:r>
              <a:rPr lang="en-US" sz="1800" b="1" dirty="0"/>
              <a:t>final state is not fully reconstructed</a:t>
            </a:r>
            <a:r>
              <a:rPr lang="en-US" sz="1800" b="1" dirty="0" smtClean="0"/>
              <a:t>, and there is more background contamination in the signal region, however</a:t>
            </a:r>
          </a:p>
          <a:p>
            <a:pPr lvl="1"/>
            <a:r>
              <a:rPr lang="en-US" sz="1800" dirty="0" smtClean="0"/>
              <a:t>There </a:t>
            </a:r>
            <a:r>
              <a:rPr lang="en-US" sz="1800" dirty="0"/>
              <a:t>is potential gain in the </a:t>
            </a:r>
            <a:r>
              <a:rPr lang="en-US" sz="1800" dirty="0">
                <a:solidFill>
                  <a:schemeClr val="accent1"/>
                </a:solidFill>
              </a:rPr>
              <a:t>combination of HWW with other final states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We extract all the possible information  using the same templates used for the SM Higgs search</a:t>
            </a:r>
          </a:p>
          <a:p>
            <a:r>
              <a:rPr lang="en-US" sz="1800" dirty="0" smtClean="0"/>
              <a:t>Interpretation of the signal events in terms of</a:t>
            </a:r>
          </a:p>
          <a:p>
            <a:pPr lvl="1"/>
            <a:r>
              <a:rPr lang="en-US" sz="1800" b="1" dirty="0" smtClean="0">
                <a:solidFill>
                  <a:srgbClr val="0F6FC6"/>
                </a:solidFill>
              </a:rPr>
              <a:t>Hypothesis test of SM against exotic spin-1 and spin-2 Higgs boson</a:t>
            </a:r>
            <a:r>
              <a:rPr lang="en-US" sz="1800" dirty="0" smtClean="0"/>
              <a:t>, using </a:t>
            </a:r>
            <a:r>
              <a:rPr lang="en-US" sz="1800" dirty="0"/>
              <a:t>the same model as in the SM </a:t>
            </a:r>
            <a:r>
              <a:rPr lang="en-US" sz="1800" dirty="0" smtClean="0"/>
              <a:t>Higgs search and the </a:t>
            </a:r>
            <a:r>
              <a:rPr lang="en-US" sz="1800" dirty="0"/>
              <a:t>test statistic </a:t>
            </a:r>
            <a:r>
              <a:rPr lang="en-US" sz="1800" b="1" dirty="0"/>
              <a:t>q = -2ln(L</a:t>
            </a:r>
            <a:r>
              <a:rPr lang="en-US" sz="1800" b="1" baseline="-25000" dirty="0"/>
              <a:t>JP</a:t>
            </a:r>
            <a:r>
              <a:rPr lang="en-US" sz="1800" b="1" dirty="0"/>
              <a:t>/L</a:t>
            </a:r>
            <a:r>
              <a:rPr lang="en-US" sz="1800" b="1" baseline="-25000" dirty="0"/>
              <a:t>0+</a:t>
            </a:r>
            <a:r>
              <a:rPr lang="en-US" sz="1800" b="1" dirty="0"/>
              <a:t>) </a:t>
            </a:r>
            <a:r>
              <a:rPr lang="en-US" sz="1800" dirty="0" smtClean="0"/>
              <a:t> </a:t>
            </a:r>
            <a:r>
              <a:rPr lang="en-US" sz="1800" dirty="0"/>
              <a:t>to quantify the consistency of the two models with </a:t>
            </a:r>
            <a:r>
              <a:rPr lang="en-US" sz="1800" dirty="0" smtClean="0"/>
              <a:t>data</a:t>
            </a:r>
            <a:endParaRPr lang="en-US" sz="1800" dirty="0"/>
          </a:p>
          <a:p>
            <a:pPr lvl="1"/>
            <a:r>
              <a:rPr lang="en-US" sz="1800" b="1" dirty="0" smtClean="0">
                <a:solidFill>
                  <a:schemeClr val="accent4"/>
                </a:solidFill>
              </a:rPr>
              <a:t>Anomalous couplings with respect to SM of a spin-0 Higgs boson</a:t>
            </a:r>
            <a:r>
              <a:rPr lang="en-US" sz="1800" dirty="0" smtClean="0"/>
              <a:t> using fractions of cross sections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51118" y="600670"/>
            <a:ext cx="241218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2"/>
              </a:rPr>
              <a:t>arXiv:1411.3441</a:t>
            </a:r>
            <a:endParaRPr lang="en-US" b="1" dirty="0" smtClean="0">
              <a:hlinkClick r:id="rId2"/>
            </a:endParaRPr>
          </a:p>
          <a:p>
            <a:pPr algn="ctr"/>
            <a:r>
              <a:rPr lang="en-US" dirty="0" smtClean="0"/>
              <a:t>Submitted to PRD</a:t>
            </a:r>
          </a:p>
          <a:p>
            <a:pPr algn="ctr"/>
            <a:r>
              <a:rPr lang="en-US" dirty="0" smtClean="0"/>
              <a:t>November 2014</a:t>
            </a:r>
          </a:p>
        </p:txBody>
      </p:sp>
    </p:spTree>
    <p:extLst>
      <p:ext uri="{BB962C8B-B14F-4D97-AF65-F5344CB8AC3E}">
        <p14:creationId xmlns:p14="http://schemas.microsoft.com/office/powerpoint/2010/main" val="40163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70" y="2156457"/>
            <a:ext cx="6505613" cy="2703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studies in H→WW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48867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 same 2D </a:t>
            </a:r>
            <a:r>
              <a:rPr lang="en-US" sz="1800" dirty="0"/>
              <a:t>templates used in the eµ </a:t>
            </a:r>
            <a:r>
              <a:rPr lang="en-US" sz="1800" dirty="0" smtClean="0"/>
              <a:t>analysis are also optimal </a:t>
            </a:r>
            <a:r>
              <a:rPr lang="en-US" sz="1800" dirty="0"/>
              <a:t>to discriminate between different </a:t>
            </a:r>
            <a:r>
              <a:rPr lang="en-US" sz="1800" dirty="0" smtClean="0"/>
              <a:t>spin hypotheses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83" y="4823264"/>
            <a:ext cx="4881208" cy="190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6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J=1 not allowed for X→</a:t>
            </a:r>
            <a:r>
              <a:rPr lang="en-US" sz="1800" dirty="0" smtClean="0"/>
              <a:t>𝛾𝛾 by the Landau</a:t>
            </a:r>
            <a:r>
              <a:rPr lang="en-US" sz="1800" dirty="0"/>
              <a:t>-</a:t>
            </a:r>
            <a:r>
              <a:rPr lang="en-US" sz="1800" dirty="0" smtClean="0"/>
              <a:t>Yang theorem </a:t>
            </a:r>
          </a:p>
          <a:p>
            <a:r>
              <a:rPr lang="en-US" sz="1800" dirty="0" smtClean="0"/>
              <a:t>Still we tested experimentally potential spin-1 models (in </a:t>
            </a:r>
            <a:r>
              <a:rPr lang="en-US" sz="1800" dirty="0"/>
              <a:t>the hypothesis the excess is not the same resonance as </a:t>
            </a:r>
            <a:r>
              <a:rPr lang="en-US" sz="1800" dirty="0" smtClean="0"/>
              <a:t>𝛾𝛾) in </a:t>
            </a:r>
            <a:r>
              <a:rPr lang="en-US" sz="1800" dirty="0"/>
              <a:t>H→</a:t>
            </a:r>
            <a:r>
              <a:rPr lang="en-US" sz="1800" dirty="0" smtClean="0"/>
              <a:t>WW:  J</a:t>
            </a:r>
            <a:r>
              <a:rPr lang="en-US" sz="1800" baseline="30000" dirty="0" smtClean="0"/>
              <a:t>P</a:t>
            </a:r>
            <a:r>
              <a:rPr lang="en-US" sz="1800" dirty="0" smtClean="0"/>
              <a:t>=1</a:t>
            </a:r>
            <a:r>
              <a:rPr lang="en-US" sz="1800" baseline="30000" dirty="0" smtClean="0"/>
              <a:t>-</a:t>
            </a:r>
            <a:r>
              <a:rPr lang="en-US" sz="1800" dirty="0"/>
              <a:t>,</a:t>
            </a:r>
            <a:r>
              <a:rPr lang="en-US" sz="1800" dirty="0" smtClean="0"/>
              <a:t> 1</a:t>
            </a:r>
            <a:r>
              <a:rPr lang="en-US" sz="1800" baseline="30000" dirty="0" smtClean="0"/>
              <a:t>+ </a:t>
            </a:r>
            <a:r>
              <a:rPr lang="en-US" sz="1800" dirty="0" smtClean="0"/>
              <a:t>and a mixed case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550" y="2573935"/>
            <a:ext cx="2653250" cy="255139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0" y="2573935"/>
            <a:ext cx="4064160" cy="405636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4235122" y="3849634"/>
            <a:ext cx="1798428" cy="1275699"/>
          </a:xfrm>
          <a:prstGeom prst="straightConnector1">
            <a:avLst/>
          </a:prstGeom>
          <a:ln w="38100" cmpd="sng"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748638" y="4635748"/>
            <a:ext cx="486483" cy="963868"/>
          </a:xfrm>
          <a:prstGeom prst="ellipse">
            <a:avLst/>
          </a:prstGeom>
          <a:noFill/>
          <a:ln w="38100" cmpd="sng">
            <a:solidFill>
              <a:srgbClr val="0F6F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033550" y="2573935"/>
            <a:ext cx="2794876" cy="2551398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5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searches panorama in 2010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Simulation-based studies since the physics TDR in 2006</a:t>
            </a:r>
          </a:p>
          <a:p>
            <a:r>
              <a:rPr lang="en-US" sz="1800" dirty="0" smtClean="0"/>
              <a:t>We were hoping to find the Higgs boson (or to exclude its presence in the intermediate mass range) in a </a:t>
            </a:r>
            <a:r>
              <a:rPr lang="en-US" sz="1800" b="1" dirty="0" smtClean="0"/>
              <a:t>reasonable timescale</a:t>
            </a:r>
            <a:r>
              <a:rPr lang="en-US" sz="1800" dirty="0" smtClean="0"/>
              <a:t>, this was our roadmap</a:t>
            </a:r>
          </a:p>
        </p:txBody>
      </p:sp>
      <p:pic>
        <p:nvPicPr>
          <p:cNvPr id="8" name="10 Imagen" descr="tevbayeslimits19july2010.gif"/>
          <p:cNvPicPr>
            <a:picLocks noChangeAspect="1"/>
          </p:cNvPicPr>
          <p:nvPr/>
        </p:nvPicPr>
        <p:blipFill rotWithShape="1">
          <a:blip r:embed="rId2" cstate="print"/>
          <a:srcRect l="3587" t="12072" b="7129"/>
          <a:stretch/>
        </p:blipFill>
        <p:spPr>
          <a:xfrm>
            <a:off x="1573339" y="2678513"/>
            <a:ext cx="5898589" cy="3629143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509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J=2 tested </a:t>
            </a:r>
            <a:r>
              <a:rPr lang="en-US" sz="1800" dirty="0" smtClean="0"/>
              <a:t>for </a:t>
            </a:r>
            <a:r>
              <a:rPr lang="en-US" sz="1800" dirty="0"/>
              <a:t>different production modes (</a:t>
            </a:r>
            <a:r>
              <a:rPr lang="en-US" sz="1800" dirty="0" err="1"/>
              <a:t>gg</a:t>
            </a:r>
            <a:r>
              <a:rPr lang="en-US" sz="1800" dirty="0"/>
              <a:t>, </a:t>
            </a:r>
            <a:r>
              <a:rPr lang="en-US" sz="1800" dirty="0" err="1"/>
              <a:t>qq</a:t>
            </a:r>
            <a:r>
              <a:rPr lang="en-US" sz="1800" dirty="0" smtClean="0"/>
              <a:t>), ten different models tested, </a:t>
            </a:r>
            <a:r>
              <a:rPr lang="en-US" sz="1800" dirty="0"/>
              <a:t>separation studied as a function of the </a:t>
            </a:r>
            <a:r>
              <a:rPr lang="en-US" sz="1800" dirty="0" err="1" smtClean="0"/>
              <a:t>qqH</a:t>
            </a:r>
            <a:r>
              <a:rPr lang="en-US" sz="1800" dirty="0" smtClean="0"/>
              <a:t> </a:t>
            </a:r>
            <a:r>
              <a:rPr lang="en-US" sz="1800" dirty="0"/>
              <a:t>component, </a:t>
            </a:r>
            <a:r>
              <a:rPr lang="en-US" sz="1800" dirty="0" err="1" smtClean="0"/>
              <a:t>f</a:t>
            </a:r>
            <a:r>
              <a:rPr lang="en-US" sz="1800" baseline="-25000" dirty="0" err="1" smtClean="0"/>
              <a:t>qq</a:t>
            </a:r>
            <a:endParaRPr lang="en-US" sz="1800" baseline="-25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18" y="3302472"/>
            <a:ext cx="6650008" cy="3434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8" y="2258552"/>
            <a:ext cx="2203518" cy="221402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45509" y="2258552"/>
            <a:ext cx="2420763" cy="2252810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39817" y="4260002"/>
            <a:ext cx="920838" cy="780558"/>
          </a:xfrm>
          <a:prstGeom prst="straightConnector1">
            <a:avLst/>
          </a:prstGeom>
          <a:ln w="38100" cmpd="sng"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460655" y="4723040"/>
            <a:ext cx="388753" cy="963868"/>
          </a:xfrm>
          <a:prstGeom prst="ellipse">
            <a:avLst/>
          </a:prstGeom>
          <a:noFill/>
          <a:ln w="38100" cmpd="sng">
            <a:solidFill>
              <a:srgbClr val="0F6F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60655" y="2311771"/>
            <a:ext cx="52261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In all cases the data favor the SM hypothesis over the alternative spin-one or spin-two </a:t>
            </a:r>
            <a:r>
              <a:rPr lang="en-US" b="1" dirty="0" smtClean="0">
                <a:solidFill>
                  <a:schemeClr val="accent1"/>
                </a:solidFill>
              </a:rPr>
              <a:t>hypotheses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3" y="4773097"/>
            <a:ext cx="2077023" cy="206040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57200" y="5805263"/>
            <a:ext cx="388753" cy="534045"/>
          </a:xfrm>
          <a:prstGeom prst="ellipse">
            <a:avLst/>
          </a:prstGeom>
          <a:noFill/>
          <a:ln w="38100" cmpd="sng">
            <a:solidFill>
              <a:srgbClr val="0F6FC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8" idx="2"/>
            <a:endCxn id="16" idx="0"/>
          </p:cNvCxnSpPr>
          <p:nvPr/>
        </p:nvCxnSpPr>
        <p:spPr>
          <a:xfrm flipH="1">
            <a:off x="651577" y="4511362"/>
            <a:ext cx="704314" cy="1293901"/>
          </a:xfrm>
          <a:prstGeom prst="straightConnector1">
            <a:avLst/>
          </a:prstGeom>
          <a:ln w="38100" cmpd="sng"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6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56" y="2284473"/>
            <a:ext cx="6735478" cy="3495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H→WW and H→ZZ 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374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main player in separating exotic spin hypotheses is the H→ZZ decay, but H→WW contributes to the combination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619" y="5913993"/>
            <a:ext cx="62437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All the </a:t>
            </a:r>
            <a:r>
              <a:rPr lang="en-US" dirty="0"/>
              <a:t>exotic models are excluded at </a:t>
            </a:r>
            <a:r>
              <a:rPr lang="en-US" b="1" dirty="0"/>
              <a:t>more than 99.9% </a:t>
            </a:r>
            <a:r>
              <a:rPr lang="en-US" b="1" dirty="0" smtClean="0"/>
              <a:t>C</a:t>
            </a:r>
            <a:r>
              <a:rPr lang="en-US" b="1" dirty="0"/>
              <a:t>L</a:t>
            </a:r>
            <a:r>
              <a:rPr lang="en-US" b="1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5427" y="6392016"/>
            <a:ext cx="204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(It is a spin 0 boson)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51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 0 amplitude in H→VV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observed Higgs boson appears to be predominantly a </a:t>
            </a:r>
            <a:r>
              <a:rPr lang="en-US" sz="1800" b="1" dirty="0"/>
              <a:t>J</a:t>
            </a:r>
            <a:r>
              <a:rPr lang="en-US" sz="1800" b="1" baseline="30000" dirty="0"/>
              <a:t>CP</a:t>
            </a:r>
            <a:r>
              <a:rPr lang="en-US" sz="1800" b="1" dirty="0"/>
              <a:t>=0</a:t>
            </a:r>
            <a:r>
              <a:rPr lang="en-US" sz="1800" b="1" baseline="30000" dirty="0"/>
              <a:t>++</a:t>
            </a:r>
            <a:r>
              <a:rPr lang="en-US" sz="1800" dirty="0"/>
              <a:t> state </a:t>
            </a:r>
          </a:p>
          <a:p>
            <a:pPr lvl="1"/>
            <a:r>
              <a:rPr lang="en-US" sz="1800" dirty="0"/>
              <a:t>It still could be a mixture of CP states and the couplings to gauge bosons could have small </a:t>
            </a:r>
            <a:r>
              <a:rPr lang="en-US" sz="1800" b="1" dirty="0"/>
              <a:t>anomalous components </a:t>
            </a:r>
            <a:endParaRPr lang="en-US" sz="1800" b="1" dirty="0" smtClean="0"/>
          </a:p>
          <a:p>
            <a:pPr marL="274320" lvl="1" indent="0">
              <a:buNone/>
            </a:pPr>
            <a:endParaRPr lang="en-US" sz="1800" dirty="0" smtClean="0"/>
          </a:p>
          <a:p>
            <a:r>
              <a:rPr lang="en-US" sz="1800" dirty="0" smtClean="0"/>
              <a:t>The decay amplitude for a spin-0 boson to a pair of V bosons  (V = Z, W, g, </a:t>
            </a:r>
            <a:r>
              <a:rPr lang="en-US" sz="1800" dirty="0" err="1" smtClean="0"/>
              <a:t>γ</a:t>
            </a:r>
            <a:r>
              <a:rPr lang="en-US" sz="1800" dirty="0" smtClean="0"/>
              <a:t>) is defined, up to dimension 5, as: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lvl="1"/>
            <a:r>
              <a:rPr lang="en-US" sz="1400" dirty="0" smtClean="0"/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a1 is the SM amplitude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Λ1 is a higher-term of an expansion in momentum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 a2 and a3 control the CP-even and CP-odd amplitudes</a:t>
            </a:r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756657"/>
            <a:ext cx="8564862" cy="14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4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 0 amplitude in H→VV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We choose a parameterization that relates</a:t>
            </a:r>
            <a:r>
              <a:rPr lang="en-US" sz="1800" dirty="0" smtClean="0">
                <a:solidFill>
                  <a:srgbClr val="000000"/>
                </a:solidFill>
              </a:rPr>
              <a:t> fractions </a:t>
            </a:r>
            <a:r>
              <a:rPr lang="en-US" sz="1800" dirty="0">
                <a:solidFill>
                  <a:srgbClr val="000000"/>
                </a:solidFill>
              </a:rPr>
              <a:t>of the cross sections </a:t>
            </a:r>
            <a:r>
              <a:rPr lang="en-US" sz="1800" dirty="0" smtClean="0">
                <a:solidFill>
                  <a:srgbClr val="000000"/>
                </a:solidFill>
              </a:rPr>
              <a:t>to </a:t>
            </a:r>
            <a:r>
              <a:rPr lang="en-US" sz="1800" dirty="0">
                <a:solidFill>
                  <a:srgbClr val="000000"/>
                </a:solidFill>
              </a:rPr>
              <a:t>the couplings</a:t>
            </a:r>
            <a:r>
              <a:rPr lang="en-US" sz="1800" dirty="0" smtClean="0"/>
              <a:t>:</a:t>
            </a:r>
            <a:r>
              <a:rPr lang="en-US" sz="1800" b="1" dirty="0" smtClean="0">
                <a:solidFill>
                  <a:srgbClr val="009DD9"/>
                </a:solidFill>
              </a:rPr>
              <a:t> </a:t>
            </a:r>
            <a:r>
              <a:rPr lang="en-US" sz="1800" b="1" dirty="0">
                <a:solidFill>
                  <a:srgbClr val="009DD9"/>
                </a:solidFill>
              </a:rPr>
              <a:t>f</a:t>
            </a:r>
            <a:r>
              <a:rPr lang="en-US" sz="1800" b="1" baseline="-25000" dirty="0">
                <a:solidFill>
                  <a:srgbClr val="009DD9"/>
                </a:solidFill>
              </a:rPr>
              <a:t>a2</a:t>
            </a:r>
            <a:r>
              <a:rPr lang="en-US" sz="1800" b="1" dirty="0">
                <a:solidFill>
                  <a:srgbClr val="009DD9"/>
                </a:solidFill>
              </a:rPr>
              <a:t>, f</a:t>
            </a:r>
            <a:r>
              <a:rPr lang="en-US" sz="1800" b="1" baseline="-25000" dirty="0">
                <a:solidFill>
                  <a:srgbClr val="009DD9"/>
                </a:solidFill>
              </a:rPr>
              <a:t>a3</a:t>
            </a:r>
            <a:r>
              <a:rPr lang="en-US" sz="1800" b="1" dirty="0">
                <a:solidFill>
                  <a:srgbClr val="009DD9"/>
                </a:solidFill>
              </a:rPr>
              <a:t>, </a:t>
            </a:r>
            <a:r>
              <a:rPr lang="en-US" sz="1800" b="1" dirty="0" smtClean="0">
                <a:solidFill>
                  <a:srgbClr val="009DD9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9DD9"/>
                </a:solidFill>
              </a:rPr>
              <a:t>Λ1</a:t>
            </a:r>
            <a:endParaRPr lang="en-US" sz="1800" b="1" dirty="0">
              <a:solidFill>
                <a:srgbClr val="009DD9"/>
              </a:solidFill>
            </a:endParaRP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/>
              <a:t>Given the </a:t>
            </a:r>
            <a:r>
              <a:rPr lang="en-US" sz="1800" b="1" dirty="0">
                <a:solidFill>
                  <a:schemeClr val="tx2"/>
                </a:solidFill>
              </a:rPr>
              <a:t>measured value of </a:t>
            </a:r>
            <a:r>
              <a:rPr lang="en-US" sz="1800" b="1" dirty="0" err="1">
                <a:solidFill>
                  <a:schemeClr val="tx2"/>
                </a:solidFill>
              </a:rPr>
              <a:t>f</a:t>
            </a:r>
            <a:r>
              <a:rPr lang="en-US" sz="1800" b="1" baseline="-25000" dirty="0" err="1">
                <a:solidFill>
                  <a:schemeClr val="tx2"/>
                </a:solidFill>
              </a:rPr>
              <a:t>x</a:t>
            </a:r>
            <a:r>
              <a:rPr lang="en-US" sz="1800" dirty="0"/>
              <a:t>, it is possible to extract the coupling </a:t>
            </a:r>
            <a:r>
              <a:rPr lang="en-US" sz="1800" dirty="0" smtClean="0"/>
              <a:t>constant: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Where </a:t>
            </a:r>
            <a:r>
              <a:rPr lang="en-US" sz="1800" b="1" dirty="0" smtClean="0">
                <a:solidFill>
                  <a:schemeClr val="accent2"/>
                </a:solidFill>
              </a:rPr>
              <a:t>f</a:t>
            </a:r>
            <a:r>
              <a:rPr lang="en-US" sz="1800" b="1" baseline="-25000" dirty="0" smtClean="0">
                <a:solidFill>
                  <a:schemeClr val="accent2"/>
                </a:solidFill>
              </a:rPr>
              <a:t>a1</a:t>
            </a:r>
            <a:r>
              <a:rPr lang="en-US" sz="1800" b="1" dirty="0" smtClean="0">
                <a:solidFill>
                  <a:schemeClr val="accent2"/>
                </a:solidFill>
              </a:rPr>
              <a:t> </a:t>
            </a:r>
            <a:r>
              <a:rPr lang="en-US" sz="1800" b="1" dirty="0">
                <a:solidFill>
                  <a:schemeClr val="accent2"/>
                </a:solidFill>
              </a:rPr>
              <a:t>= 1-f</a:t>
            </a:r>
            <a:r>
              <a:rPr lang="en-US" sz="1800" b="1" baseline="-25000" dirty="0">
                <a:solidFill>
                  <a:schemeClr val="accent2"/>
                </a:solidFill>
              </a:rPr>
              <a:t>a2</a:t>
            </a:r>
            <a:r>
              <a:rPr lang="en-US" sz="1800" b="1" dirty="0">
                <a:solidFill>
                  <a:schemeClr val="accent2"/>
                </a:solidFill>
              </a:rPr>
              <a:t>-f</a:t>
            </a:r>
            <a:r>
              <a:rPr lang="en-US" sz="1800" b="1" baseline="-25000" dirty="0">
                <a:solidFill>
                  <a:schemeClr val="accent2"/>
                </a:solidFill>
              </a:rPr>
              <a:t>a3</a:t>
            </a:r>
            <a:r>
              <a:rPr lang="en-US" sz="1800" b="1" dirty="0">
                <a:solidFill>
                  <a:schemeClr val="accent2"/>
                </a:solidFill>
              </a:rPr>
              <a:t>-f</a:t>
            </a:r>
            <a:r>
              <a:rPr lang="en-US" sz="1800" b="1" baseline="-25000" dirty="0">
                <a:solidFill>
                  <a:schemeClr val="accent2"/>
                </a:solidFill>
              </a:rPr>
              <a:t>Λ1</a:t>
            </a:r>
            <a:r>
              <a:rPr lang="en-US" sz="1800" b="1" dirty="0">
                <a:solidFill>
                  <a:schemeClr val="accent2"/>
                </a:solidFill>
              </a:rPr>
              <a:t>-…</a:t>
            </a:r>
            <a:r>
              <a:rPr lang="en-US" sz="1800" dirty="0"/>
              <a:t>, is the </a:t>
            </a:r>
            <a:r>
              <a:rPr lang="en-US" sz="1800" dirty="0" smtClean="0"/>
              <a:t>SM contribution</a:t>
            </a:r>
            <a:r>
              <a:rPr lang="en-US" sz="1800" dirty="0"/>
              <a:t>, which is expected to dominate </a:t>
            </a:r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33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52372"/>
            <a:ext cx="5780410" cy="17949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79703" y="2583898"/>
            <a:ext cx="1929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σ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is the effective cross-section when </a:t>
            </a:r>
            <a:r>
              <a:rPr lang="en-US" sz="1600" dirty="0" err="1" smtClean="0"/>
              <a:t>a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= 1 and </a:t>
            </a:r>
            <a:r>
              <a:rPr lang="en-US" sz="1600" dirty="0" err="1" smtClean="0"/>
              <a:t>a</a:t>
            </a:r>
            <a:r>
              <a:rPr lang="en-US" sz="1600" baseline="-25000" dirty="0" err="1" smtClean="0"/>
              <a:t>j≠I</a:t>
            </a:r>
            <a:r>
              <a:rPr lang="en-US" sz="1600" baseline="-25000" dirty="0" smtClean="0"/>
              <a:t> </a:t>
            </a:r>
            <a:r>
              <a:rPr lang="en-US" sz="1600" dirty="0" smtClean="0"/>
              <a:t>= 0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579" y="4894008"/>
            <a:ext cx="5621989" cy="5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49512"/>
          <a:stretch/>
        </p:blipFill>
        <p:spPr>
          <a:xfrm>
            <a:off x="6018788" y="2190691"/>
            <a:ext cx="3068944" cy="3046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H→WW Spin-0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9408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likelihood scans for the effective fractions are </a:t>
            </a:r>
            <a:r>
              <a:rPr lang="en-US" sz="1800" b="1" dirty="0"/>
              <a:t>consistent with the </a:t>
            </a:r>
            <a:r>
              <a:rPr lang="en-US" sz="1800" b="1" dirty="0" smtClean="0"/>
              <a:t>SM</a:t>
            </a:r>
          </a:p>
          <a:p>
            <a:r>
              <a:rPr lang="en-US" sz="1800" dirty="0" smtClean="0"/>
              <a:t>H→WW </a:t>
            </a:r>
            <a:r>
              <a:rPr lang="en-US" sz="1800" dirty="0"/>
              <a:t>has limited sensitivity for </a:t>
            </a:r>
            <a:r>
              <a:rPr lang="en-US" sz="1800" dirty="0" smtClean="0"/>
              <a:t>the measurement of </a:t>
            </a:r>
            <a:r>
              <a:rPr lang="en-US" sz="1800" b="1" dirty="0" smtClean="0">
                <a:solidFill>
                  <a:srgbClr val="009DD9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9DD9"/>
                </a:solidFill>
              </a:rPr>
              <a:t>a2</a:t>
            </a:r>
            <a:r>
              <a:rPr lang="en-US" sz="1800" b="1" dirty="0">
                <a:solidFill>
                  <a:srgbClr val="009DD9"/>
                </a:solidFill>
              </a:rPr>
              <a:t>, </a:t>
            </a:r>
            <a:r>
              <a:rPr lang="en-US" sz="1800" b="1" dirty="0" smtClean="0">
                <a:solidFill>
                  <a:srgbClr val="009DD9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9DD9"/>
                </a:solidFill>
              </a:rPr>
              <a:t>a3</a:t>
            </a:r>
            <a:r>
              <a:rPr lang="en-US" sz="1800" b="1" dirty="0" smtClean="0"/>
              <a:t> </a:t>
            </a:r>
            <a:r>
              <a:rPr lang="en-US" sz="1800" dirty="0" smtClean="0"/>
              <a:t>and </a:t>
            </a:r>
            <a:r>
              <a:rPr lang="en-US" sz="1800" b="1" dirty="0" smtClean="0">
                <a:solidFill>
                  <a:srgbClr val="009DD9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9DD9"/>
                </a:solidFill>
              </a:rPr>
              <a:t>Λ1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When combined with H → </a:t>
            </a:r>
            <a:r>
              <a:rPr lang="en-US" sz="1800" i="1" dirty="0" smtClean="0"/>
              <a:t>ZZ </a:t>
            </a:r>
            <a:r>
              <a:rPr lang="en-US" sz="1800" dirty="0" smtClean="0"/>
              <a:t>there is a sizeable improvement on the sensitivity </a:t>
            </a:r>
            <a:endParaRPr lang="en-US" sz="1800" b="1" dirty="0">
              <a:solidFill>
                <a:srgbClr val="009DD9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031" y="2249059"/>
            <a:ext cx="2949845" cy="29598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03" y="2262289"/>
            <a:ext cx="2971537" cy="2946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780" y="5214326"/>
            <a:ext cx="1494788" cy="2699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61411" y="5536267"/>
            <a:ext cx="7932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Couplings constrained </a:t>
            </a:r>
            <a:r>
              <a:rPr lang="en-US" sz="1200" dirty="0"/>
              <a:t>to be real and all other anomalous couplings are fixed to the SM </a:t>
            </a:r>
            <a:r>
              <a:rPr lang="en-US" sz="1200" dirty="0" smtClean="0"/>
              <a:t>predictions in each case, </a:t>
            </a:r>
            <a:r>
              <a:rPr lang="en-US" sz="1200" dirty="0" err="1" smtClean="0"/>
              <a:t>cos</a:t>
            </a:r>
            <a:r>
              <a:rPr lang="en-US" sz="1200" dirty="0" smtClean="0"/>
              <a:t> </a:t>
            </a:r>
            <a:r>
              <a:rPr lang="en-US" sz="1200" dirty="0" err="1" smtClean="0"/>
              <a:t>φ</a:t>
            </a:r>
            <a:r>
              <a:rPr lang="en-US" sz="1200" dirty="0" smtClean="0"/>
              <a:t> </a:t>
            </a:r>
            <a:r>
              <a:rPr lang="en-US" sz="1200" dirty="0"/>
              <a:t>term allows a signed quantity where </a:t>
            </a:r>
            <a:r>
              <a:rPr lang="en-US" sz="1200" dirty="0" err="1"/>
              <a:t>cos</a:t>
            </a:r>
            <a:r>
              <a:rPr lang="en-US" sz="1200" dirty="0"/>
              <a:t> </a:t>
            </a:r>
            <a:r>
              <a:rPr lang="en-US" sz="1200" dirty="0" err="1" smtClean="0"/>
              <a:t>φ</a:t>
            </a:r>
            <a:r>
              <a:rPr lang="en-US" sz="1200" dirty="0" smtClean="0"/>
              <a:t> </a:t>
            </a:r>
            <a:r>
              <a:rPr lang="en-US" sz="1200" dirty="0"/>
              <a:t>= −</a:t>
            </a:r>
            <a:r>
              <a:rPr lang="en-US" sz="1200" dirty="0" smtClean="0"/>
              <a:t>1 (π) </a:t>
            </a:r>
            <a:r>
              <a:rPr lang="en-US" sz="1200" dirty="0"/>
              <a:t>or +</a:t>
            </a:r>
            <a:r>
              <a:rPr lang="en-US" sz="1200" dirty="0" smtClean="0"/>
              <a:t>1 (0)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6406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H→WW and H→ZZ 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</a:t>
            </a:r>
            <a:r>
              <a:rPr lang="en-US" sz="1800" dirty="0" smtClean="0"/>
              <a:t>eneral relationship between HWW and HZZ couplings: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i</a:t>
            </a:r>
            <a:r>
              <a:rPr lang="en-US" sz="1800" baseline="30000" dirty="0" err="1" smtClean="0"/>
              <a:t>WW</a:t>
            </a:r>
            <a:r>
              <a:rPr lang="en-US" sz="1800" dirty="0"/>
              <a:t>/a</a:t>
            </a:r>
            <a:r>
              <a:rPr lang="en-US" sz="1800" baseline="-25000" dirty="0"/>
              <a:t>1</a:t>
            </a:r>
            <a:r>
              <a:rPr lang="en-US" sz="1800" baseline="30000" dirty="0"/>
              <a:t>WW</a:t>
            </a:r>
            <a:r>
              <a:rPr lang="en-US" sz="1800" dirty="0"/>
              <a:t> = 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ai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i</a:t>
            </a:r>
            <a:r>
              <a:rPr lang="en-US" sz="1800" baseline="30000" dirty="0" err="1" smtClean="0"/>
              <a:t>ZZ</a:t>
            </a:r>
            <a:r>
              <a:rPr lang="en-US" sz="1800" dirty="0"/>
              <a:t>/a</a:t>
            </a:r>
            <a:r>
              <a:rPr lang="en-US" sz="1800" baseline="-25000" dirty="0"/>
              <a:t>1</a:t>
            </a:r>
            <a:r>
              <a:rPr lang="en-US" sz="1800" baseline="30000" dirty="0"/>
              <a:t>ZZ</a:t>
            </a:r>
            <a:r>
              <a:rPr lang="en-US" sz="1800" dirty="0"/>
              <a:t> ) 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 marL="182880" lvl="1"/>
            <a:r>
              <a:rPr lang="en-US" sz="1800" dirty="0" smtClean="0"/>
              <a:t>We have two scenarios for combination: </a:t>
            </a:r>
            <a:r>
              <a:rPr lang="en-US" sz="1800" dirty="0" smtClean="0">
                <a:solidFill>
                  <a:srgbClr val="FF0000"/>
                </a:solidFill>
              </a:rPr>
              <a:t>arbitrary </a:t>
            </a:r>
            <a:r>
              <a:rPr lang="en-US" sz="1800" dirty="0">
                <a:solidFill>
                  <a:srgbClr val="FF0000"/>
                </a:solidFill>
              </a:rPr>
              <a:t>relationship between W and </a:t>
            </a:r>
            <a:r>
              <a:rPr lang="en-US" sz="1800" dirty="0" smtClean="0">
                <a:solidFill>
                  <a:srgbClr val="FF0000"/>
                </a:solidFill>
              </a:rPr>
              <a:t>Z couplings</a:t>
            </a:r>
            <a:r>
              <a:rPr lang="en-US" sz="1800" dirty="0" smtClean="0">
                <a:solidFill>
                  <a:srgbClr val="000000"/>
                </a:solidFill>
              </a:rPr>
              <a:t> or </a:t>
            </a:r>
            <a:r>
              <a:rPr lang="en-US" sz="1800" dirty="0">
                <a:solidFill>
                  <a:srgbClr val="FF00FF"/>
                </a:solidFill>
              </a:rPr>
              <a:t>custodial symmetry 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 smtClean="0">
              <a:solidFill>
                <a:srgbClr val="FF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019"/>
          <a:stretch/>
        </p:blipFill>
        <p:spPr>
          <a:xfrm>
            <a:off x="873064" y="1959122"/>
            <a:ext cx="1547698" cy="7025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35522" y="2158076"/>
            <a:ext cx="1484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</a:rPr>
              <a:t>r</a:t>
            </a:r>
            <a:r>
              <a:rPr lang="en-US" sz="1200" baseline="-25000" dirty="0" err="1" smtClean="0">
                <a:solidFill>
                  <a:schemeClr val="tx2"/>
                </a:solidFill>
              </a:rPr>
              <a:t>ai</a:t>
            </a:r>
            <a:r>
              <a:rPr lang="en-US" sz="1400" dirty="0" smtClean="0">
                <a:solidFill>
                  <a:schemeClr val="tx2"/>
                </a:solidFill>
              </a:rPr>
              <a:t> [−∞, </a:t>
            </a:r>
            <a:r>
              <a:rPr lang="en-US" sz="1400" dirty="0">
                <a:solidFill>
                  <a:schemeClr val="tx2"/>
                </a:solidFill>
              </a:rPr>
              <a:t>+</a:t>
            </a:r>
            <a:r>
              <a:rPr lang="en-US" sz="1400" dirty="0" smtClean="0">
                <a:solidFill>
                  <a:schemeClr val="tx2"/>
                </a:solidFill>
              </a:rPr>
              <a:t>∞]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5250"/>
          <a:stretch/>
        </p:blipFill>
        <p:spPr>
          <a:xfrm>
            <a:off x="4546353" y="3577599"/>
            <a:ext cx="3439334" cy="3038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029"/>
          <a:stretch/>
        </p:blipFill>
        <p:spPr>
          <a:xfrm>
            <a:off x="615891" y="3529620"/>
            <a:ext cx="3763703" cy="303809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80393" y="3230296"/>
            <a:ext cx="121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</a:rPr>
              <a:t>a</a:t>
            </a:r>
            <a:r>
              <a:rPr lang="en-US" baseline="-25000" dirty="0">
                <a:solidFill>
                  <a:srgbClr val="FF00FF"/>
                </a:solidFill>
              </a:rPr>
              <a:t>1</a:t>
            </a:r>
            <a:r>
              <a:rPr lang="en-US" baseline="30000" dirty="0">
                <a:solidFill>
                  <a:srgbClr val="FF00FF"/>
                </a:solidFill>
              </a:rPr>
              <a:t>WW</a:t>
            </a:r>
            <a:r>
              <a:rPr lang="en-US" dirty="0">
                <a:solidFill>
                  <a:srgbClr val="FF00FF"/>
                </a:solidFill>
              </a:rPr>
              <a:t> = a</a:t>
            </a:r>
            <a:r>
              <a:rPr lang="en-US" baseline="-25000" dirty="0">
                <a:solidFill>
                  <a:srgbClr val="FF00FF"/>
                </a:solidFill>
              </a:rPr>
              <a:t>1</a:t>
            </a:r>
            <a:r>
              <a:rPr lang="en-US" baseline="30000" dirty="0">
                <a:solidFill>
                  <a:srgbClr val="FF00FF"/>
                </a:solidFill>
              </a:rPr>
              <a:t>ZZ</a:t>
            </a:r>
            <a:r>
              <a:rPr lang="en-US" dirty="0">
                <a:solidFill>
                  <a:srgbClr val="FF00FF"/>
                </a:solidFill>
              </a:rPr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63154" y="3230296"/>
            <a:ext cx="121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WW</a:t>
            </a:r>
            <a:r>
              <a:rPr lang="en-US" dirty="0">
                <a:solidFill>
                  <a:srgbClr val="FF0000"/>
                </a:solidFill>
              </a:rPr>
              <a:t> ≠ a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ZZ</a:t>
            </a:r>
            <a:r>
              <a:rPr lang="en-US" dirty="0">
                <a:solidFill>
                  <a:srgbClr val="FF0000"/>
                </a:solidFill>
              </a:rPr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6136"/>
          <a:stretch/>
        </p:blipFill>
        <p:spPr>
          <a:xfrm>
            <a:off x="5053320" y="1972856"/>
            <a:ext cx="1212700" cy="7025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88929" y="2142569"/>
            <a:ext cx="1484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2"/>
                </a:solidFill>
              </a:rPr>
              <a:t>R</a:t>
            </a:r>
            <a:r>
              <a:rPr lang="en-US" sz="1400" baseline="-25000" dirty="0" err="1" smtClean="0">
                <a:solidFill>
                  <a:schemeClr val="tx2"/>
                </a:solidFill>
              </a:rPr>
              <a:t>ai</a:t>
            </a:r>
            <a:r>
              <a:rPr lang="en-US" sz="1400" baseline="-25000" dirty="0" smtClean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[−1,+1]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37757" y="2315216"/>
            <a:ext cx="12434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19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H→WW and H→ZZ combination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352788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Choosing R</a:t>
            </a:r>
            <a:r>
              <a:rPr lang="en-US" sz="1800" baseline="-25000" dirty="0" smtClean="0"/>
              <a:t>a2</a:t>
            </a:r>
            <a:r>
              <a:rPr lang="en-US" sz="1800" dirty="0"/>
              <a:t>=0.5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baseline="-25000" dirty="0" smtClean="0">
                <a:solidFill>
                  <a:schemeClr val="accent1"/>
                </a:solidFill>
              </a:rPr>
              <a:t>a2</a:t>
            </a:r>
            <a:r>
              <a:rPr lang="en-US" sz="1800" dirty="0">
                <a:solidFill>
                  <a:schemeClr val="accent1"/>
                </a:solidFill>
              </a:rPr>
              <a:t>=</a:t>
            </a:r>
            <a:r>
              <a:rPr lang="en-US" sz="1800" dirty="0" smtClean="0">
                <a:solidFill>
                  <a:schemeClr val="accent1"/>
                </a:solidFill>
              </a:rPr>
              <a:t>1</a:t>
            </a:r>
            <a:r>
              <a:rPr lang="en-US" sz="1800" dirty="0" smtClean="0"/>
              <a:t>) for illustration purposes.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Not assuming custodial symmetry</a:t>
            </a:r>
            <a:r>
              <a:rPr lang="en-US" sz="1800" dirty="0" smtClean="0">
                <a:solidFill>
                  <a:srgbClr val="000000"/>
                </a:solidFill>
              </a:rPr>
              <a:t> the result is </a:t>
            </a:r>
            <a:r>
              <a:rPr lang="en-US" sz="1800" dirty="0" smtClean="0"/>
              <a:t>close </a:t>
            </a:r>
            <a:r>
              <a:rPr lang="en-US" sz="1800" dirty="0"/>
              <a:t>to </a:t>
            </a:r>
            <a:r>
              <a:rPr lang="en-US" sz="1800" dirty="0" smtClean="0"/>
              <a:t>the sum </a:t>
            </a:r>
            <a:r>
              <a:rPr lang="en-US" sz="1800" dirty="0"/>
              <a:t>of the two individual curves, as </a:t>
            </a:r>
            <a:r>
              <a:rPr lang="en-US" sz="1800" dirty="0" smtClean="0"/>
              <a:t>expected. </a:t>
            </a:r>
            <a:r>
              <a:rPr lang="en-US" sz="1800" dirty="0" smtClean="0">
                <a:solidFill>
                  <a:srgbClr val="FF00FF"/>
                </a:solidFill>
              </a:rPr>
              <a:t>In </a:t>
            </a:r>
            <a:r>
              <a:rPr lang="en-US" sz="1800" dirty="0">
                <a:solidFill>
                  <a:srgbClr val="FF00FF"/>
                </a:solidFill>
              </a:rPr>
              <a:t>the custodial symmetry </a:t>
            </a:r>
            <a:r>
              <a:rPr lang="en-US" sz="1800" dirty="0" smtClean="0">
                <a:solidFill>
                  <a:srgbClr val="FF00FF"/>
                </a:solidFill>
              </a:rPr>
              <a:t>scenario </a:t>
            </a:r>
            <a:r>
              <a:rPr lang="en-US" sz="1800" dirty="0"/>
              <a:t>greater exclusion is achieved because the yields are related in WW and </a:t>
            </a:r>
            <a:r>
              <a:rPr lang="en-US" sz="1800" dirty="0" smtClean="0"/>
              <a:t>ZZ</a:t>
            </a:r>
            <a:r>
              <a:rPr lang="en-US" sz="1800" dirty="0"/>
              <a:t>: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79"/>
          <a:stretch/>
        </p:blipFill>
        <p:spPr>
          <a:xfrm>
            <a:off x="1194760" y="3302000"/>
            <a:ext cx="7346603" cy="3175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508614" y="5091073"/>
            <a:ext cx="4806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19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anomalous couplings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11" y="3462216"/>
            <a:ext cx="7093627" cy="2354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964115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Summary of allowed confidence level intervals on anomalous coupling parameters in HVV interactions under the assumption that all the coupling ratios are real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6411" y="1530844"/>
            <a:ext cx="7521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Consistent with </a:t>
            </a:r>
            <a:r>
              <a:rPr lang="en-US" dirty="0" smtClean="0"/>
              <a:t>SM. </a:t>
            </a:r>
            <a:r>
              <a:rPr lang="en-US" dirty="0"/>
              <a:t>W</a:t>
            </a:r>
            <a:r>
              <a:rPr lang="en-US" dirty="0" smtClean="0"/>
              <a:t>hen assuming custodial symmetry: pure </a:t>
            </a:r>
            <a:r>
              <a:rPr lang="en-US" dirty="0"/>
              <a:t>0</a:t>
            </a:r>
            <a:r>
              <a:rPr lang="en-US" baseline="-25000" dirty="0"/>
              <a:t>h</a:t>
            </a:r>
            <a:r>
              <a:rPr lang="en-US" baseline="30000" dirty="0"/>
              <a:t>+</a:t>
            </a:r>
            <a:r>
              <a:rPr lang="en-US" dirty="0"/>
              <a:t> excluded at 99.93% CL </a:t>
            </a:r>
            <a:r>
              <a:rPr lang="en-US" dirty="0" smtClean="0"/>
              <a:t>and pure </a:t>
            </a:r>
            <a:r>
              <a:rPr lang="en-US" dirty="0"/>
              <a:t>0</a:t>
            </a:r>
            <a:r>
              <a:rPr lang="en-US" baseline="30000" dirty="0"/>
              <a:t>-</a:t>
            </a:r>
            <a:r>
              <a:rPr lang="en-US" dirty="0"/>
              <a:t> excluded at 99.99% CL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58476" y="3462216"/>
            <a:ext cx="1269908" cy="235462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2102" y="3435756"/>
            <a:ext cx="1269908" cy="2354628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7332"/>
          <a:stretch/>
        </p:blipFill>
        <p:spPr>
          <a:xfrm>
            <a:off x="761533" y="2203635"/>
            <a:ext cx="7700391" cy="10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3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it is the Higgs?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We have a new particle that decays like the SM Higgs would </a:t>
            </a:r>
          </a:p>
          <a:p>
            <a:pPr marL="182880" lvl="1"/>
            <a:r>
              <a:rPr lang="en-US" sz="1800" dirty="0" smtClean="0"/>
              <a:t>With a </a:t>
            </a:r>
            <a:r>
              <a:rPr lang="en-US" sz="1800" b="1" dirty="0"/>
              <a:t>m</a:t>
            </a:r>
            <a:r>
              <a:rPr lang="en-US" sz="1800" b="1" dirty="0" smtClean="0"/>
              <a:t>ass </a:t>
            </a:r>
            <a:r>
              <a:rPr lang="en-US" sz="1800" dirty="0" smtClean="0"/>
              <a:t>~ 125GeV</a:t>
            </a:r>
          </a:p>
          <a:p>
            <a:pPr marL="182880" lvl="1"/>
            <a:r>
              <a:rPr lang="en-US" sz="1800" b="1" dirty="0" smtClean="0"/>
              <a:t>Neutral </a:t>
            </a:r>
          </a:p>
          <a:p>
            <a:pPr marL="182880" lvl="1"/>
            <a:r>
              <a:rPr lang="en-US" sz="1800" dirty="0" smtClean="0"/>
              <a:t>Scalar</a:t>
            </a:r>
            <a:r>
              <a:rPr lang="en-US" sz="1800" b="1" dirty="0" smtClean="0"/>
              <a:t> couplings </a:t>
            </a:r>
            <a:r>
              <a:rPr lang="en-US" sz="1800" dirty="0" smtClean="0"/>
              <a:t>to fermions and vector bosons compatible with a SM Higgs</a:t>
            </a:r>
          </a:p>
          <a:p>
            <a:pPr marL="182880" lvl="1"/>
            <a:r>
              <a:rPr lang="en-US" sz="1800" b="1" dirty="0" smtClean="0"/>
              <a:t>J</a:t>
            </a:r>
            <a:r>
              <a:rPr lang="en-US" sz="1800" b="1" baseline="30000" dirty="0" smtClean="0"/>
              <a:t>CP</a:t>
            </a:r>
            <a:r>
              <a:rPr lang="en-US" sz="1800" b="1" dirty="0"/>
              <a:t>=0</a:t>
            </a:r>
            <a:r>
              <a:rPr lang="en-US" sz="1800" b="1" baseline="30000" dirty="0"/>
              <a:t>++</a:t>
            </a:r>
            <a:r>
              <a:rPr lang="en-US" sz="1800" dirty="0" smtClean="0"/>
              <a:t> </a:t>
            </a:r>
            <a:endParaRPr lang="en-US" sz="1800" baseline="300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0" y="3503967"/>
            <a:ext cx="1487348" cy="14543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29069" y="5052451"/>
            <a:ext cx="1706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Is this guy exactly as we expect it?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6935" y="3127598"/>
            <a:ext cx="4753293" cy="3479032"/>
            <a:chOff x="2591811" y="2908300"/>
            <a:chExt cx="5270500" cy="3949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1811" y="2908300"/>
              <a:ext cx="5270500" cy="3949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2872" t="3297" r="26789" b="32801"/>
            <a:stretch/>
          </p:blipFill>
          <p:spPr>
            <a:xfrm>
              <a:off x="4391766" y="4048321"/>
              <a:ext cx="1656695" cy="1715650"/>
            </a:xfrm>
            <a:prstGeom prst="ellipse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793725" y="595763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Looks like it is from here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97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only more data will tell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86" y="1524000"/>
            <a:ext cx="4834085" cy="4726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67" b="96067" l="867" r="99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2895" y="3916020"/>
            <a:ext cx="5370654" cy="30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searches panorama in </a:t>
            </a:r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35100"/>
            <a:ext cx="7620000" cy="398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050" y="4025971"/>
            <a:ext cx="4171135" cy="2502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386" y="5422900"/>
            <a:ext cx="1433228" cy="1410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75" y="1632080"/>
            <a:ext cx="1641626" cy="15832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885" y="4723425"/>
            <a:ext cx="1757553" cy="16926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70120" y="4596465"/>
            <a:ext cx="278829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7"/>
              </a:rPr>
              <a:t>arXiv:1207.7235</a:t>
            </a:r>
            <a:endParaRPr lang="en-US" dirty="0" smtClean="0"/>
          </a:p>
          <a:p>
            <a:pPr algn="ctr"/>
            <a:r>
              <a:rPr lang="hu-HU" dirty="0"/>
              <a:t>Phys. Lett. B 716 (2012) </a:t>
            </a:r>
            <a:r>
              <a:rPr lang="hu-HU" dirty="0" smtClean="0"/>
              <a:t>30</a:t>
            </a:r>
          </a:p>
          <a:p>
            <a:pPr algn="ctr"/>
            <a:r>
              <a:rPr lang="hu-HU" dirty="0" smtClean="0"/>
              <a:t>(Submitted 31  July 2012)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70119" y="5546900"/>
            <a:ext cx="2788293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>
                <a:hlinkClick r:id="rId8"/>
              </a:rPr>
              <a:t>arXiv:1303.4571</a:t>
            </a:r>
            <a:endParaRPr lang="en-US" dirty="0" smtClean="0"/>
          </a:p>
          <a:p>
            <a:pPr algn="ctr"/>
            <a:r>
              <a:rPr lang="en-US" dirty="0"/>
              <a:t>JHEP 06 (2013) </a:t>
            </a:r>
            <a:r>
              <a:rPr lang="en-US" dirty="0" smtClean="0"/>
              <a:t>081</a:t>
            </a:r>
          </a:p>
          <a:p>
            <a:pPr algn="ctr"/>
            <a:r>
              <a:rPr lang="en-US" dirty="0" smtClean="0"/>
              <a:t>(Submitted </a:t>
            </a:r>
            <a:r>
              <a:rPr lang="en-US" b="1" dirty="0" smtClean="0">
                <a:solidFill>
                  <a:schemeClr val="accent3"/>
                </a:solidFill>
              </a:rPr>
              <a:t>19 March 2013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2808" y="6457552"/>
            <a:ext cx="227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CMS discovery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3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CMS experiment at the LHC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4" y="2980665"/>
            <a:ext cx="8229600" cy="2874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77"/>
          <a:stretch/>
        </p:blipFill>
        <p:spPr>
          <a:xfrm>
            <a:off x="6854188" y="3256037"/>
            <a:ext cx="1832612" cy="1116808"/>
          </a:xfrm>
          <a:prstGeom prst="rect">
            <a:avLst/>
          </a:prstGeom>
        </p:spPr>
      </p:pic>
      <p:pic>
        <p:nvPicPr>
          <p:cNvPr id="16" name="Picture 15" descr="cms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62" y="3798755"/>
            <a:ext cx="698364" cy="6983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3807" y="4369732"/>
            <a:ext cx="3703487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cs typeface="Cambria"/>
              </a:rPr>
              <a:t>Compact Muon Solenoid (</a:t>
            </a:r>
            <a:r>
              <a:rPr lang="en-US" b="1" dirty="0" smtClean="0">
                <a:cs typeface="Cambria"/>
              </a:rPr>
              <a:t>CMS</a:t>
            </a:r>
            <a:r>
              <a:rPr lang="en-US" dirty="0" smtClean="0">
                <a:cs typeface="Cambria"/>
              </a:rPr>
              <a:t>)</a:t>
            </a:r>
          </a:p>
          <a:p>
            <a:r>
              <a:rPr lang="en-US" dirty="0" smtClean="0">
                <a:cs typeface="Cambria"/>
              </a:rPr>
              <a:t>Total weight          : 14,000 </a:t>
            </a:r>
            <a:r>
              <a:rPr lang="en-US" dirty="0" err="1" smtClean="0">
                <a:cs typeface="Cambria"/>
              </a:rPr>
              <a:t>tonnes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Overall diameter  : 15,0 m</a:t>
            </a:r>
          </a:p>
          <a:p>
            <a:r>
              <a:rPr lang="en-US" dirty="0" smtClean="0">
                <a:cs typeface="Cambria"/>
              </a:rPr>
              <a:t>Overall length       : 28,7 m</a:t>
            </a:r>
          </a:p>
          <a:p>
            <a:r>
              <a:rPr lang="en-US" dirty="0" smtClean="0">
                <a:cs typeface="Cambria"/>
              </a:rPr>
              <a:t>Magnetic Field      : 3.8 T</a:t>
            </a:r>
          </a:p>
          <a:p>
            <a:r>
              <a:rPr lang="en-US" dirty="0" smtClean="0">
                <a:cs typeface="Cambria"/>
              </a:rPr>
              <a:t>More than </a:t>
            </a:r>
            <a:r>
              <a:rPr lang="en-US" dirty="0" smtClean="0"/>
              <a:t>2,600 people</a:t>
            </a:r>
            <a:endParaRPr lang="en-US" dirty="0"/>
          </a:p>
          <a:p>
            <a:r>
              <a:rPr lang="en-US" dirty="0" smtClean="0"/>
              <a:t>41 countries </a:t>
            </a: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545544" y="1791886"/>
            <a:ext cx="8229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The Large Hadron Collider (LHC) at CERN is  the largest particle accelerator of the world. It has 4 big experiments (ALICE, ATLAS, CMS, </a:t>
            </a:r>
            <a:r>
              <a:rPr lang="en-US" dirty="0" err="1"/>
              <a:t>LHCb</a:t>
            </a:r>
            <a:r>
              <a:rPr lang="en-US" dirty="0"/>
              <a:t>), two of them (CMS and ATLAS) are intended for general purposes and </a:t>
            </a:r>
            <a:r>
              <a:rPr lang="en-US" dirty="0" smtClean="0"/>
              <a:t>complementary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1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H→WW projections for 7 TeV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42</a:t>
            </a:fld>
            <a:endParaRPr lang="en-US"/>
          </a:p>
        </p:txBody>
      </p:sp>
      <p:pic>
        <p:nvPicPr>
          <p:cNvPr id="6" name="6 Imagen" descr="HWW_Exclus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77" y="1543263"/>
            <a:ext cx="4499670" cy="3382448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 rot="10800000" flipV="1">
            <a:off x="4931746" y="1833467"/>
            <a:ext cx="3904864" cy="120032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H→WW alone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Discovery level sensitivity (~5σ) : 160&lt;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&lt;170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Exclusion 95%CL:  150&lt;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&lt;185 </a:t>
            </a:r>
            <a:r>
              <a:rPr lang="en-US" dirty="0" err="1" smtClean="0"/>
              <a:t>GeV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24067" y="5132331"/>
            <a:ext cx="3645609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/>
              <a:t>Combination of the main modes</a:t>
            </a:r>
          </a:p>
          <a:p>
            <a:pPr algn="ctr"/>
            <a:r>
              <a:rPr lang="en-US" dirty="0" smtClean="0"/>
              <a:t>Expected </a:t>
            </a:r>
            <a:r>
              <a:rPr lang="en-US" dirty="0"/>
              <a:t>exclusion 95%CL</a:t>
            </a:r>
          </a:p>
          <a:p>
            <a:pPr algn="ctr"/>
            <a:r>
              <a:rPr lang="en-US" dirty="0"/>
              <a:t>145&lt; </a:t>
            </a:r>
            <a:r>
              <a:rPr lang="en-US" dirty="0" err="1"/>
              <a:t>mH</a:t>
            </a:r>
            <a:r>
              <a:rPr lang="en-US" dirty="0"/>
              <a:t> &lt;190 </a:t>
            </a:r>
            <a:r>
              <a:rPr lang="en-US" dirty="0" err="1"/>
              <a:t>GeV</a:t>
            </a:r>
            <a:endParaRPr lang="en-US" dirty="0"/>
          </a:p>
        </p:txBody>
      </p:sp>
      <p:pic>
        <p:nvPicPr>
          <p:cNvPr id="10" name="6 Marcador de contenido" descr="CombinedExclusion.jpg"/>
          <p:cNvPicPr>
            <a:picLocks/>
          </p:cNvPicPr>
          <p:nvPr/>
        </p:nvPicPr>
        <p:blipFill rotWithShape="1">
          <a:blip r:embed="rId3" cstate="print"/>
          <a:srcRect l="5927" b="3922"/>
          <a:stretch/>
        </p:blipFill>
        <p:spPr>
          <a:xfrm>
            <a:off x="4431450" y="3512593"/>
            <a:ext cx="4712550" cy="3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 TeV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265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At 7TeV H→WW excluded the mass range </a:t>
            </a:r>
            <a:r>
              <a:rPr lang="en-US" sz="1800" dirty="0"/>
              <a:t>[129 - 270] </a:t>
            </a:r>
            <a:r>
              <a:rPr lang="en-US" sz="1800" dirty="0" err="1"/>
              <a:t>GeV</a:t>
            </a:r>
            <a:r>
              <a:rPr lang="en-US" sz="1800" dirty="0"/>
              <a:t>/c</a:t>
            </a:r>
            <a:r>
              <a:rPr lang="en-US" sz="1800" baseline="30000" dirty="0"/>
              <a:t>2</a:t>
            </a:r>
            <a:r>
              <a:rPr lang="en-US" sz="1800" dirty="0"/>
              <a:t> at 95% C.L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The combination </a:t>
            </a:r>
            <a:r>
              <a:rPr lang="en-US" sz="1800" dirty="0" smtClean="0"/>
              <a:t>excluded from 127</a:t>
            </a:r>
            <a:r>
              <a:rPr lang="en-US" sz="1800" dirty="0"/>
              <a:t>–</a:t>
            </a:r>
            <a:r>
              <a:rPr lang="en-US" sz="1800" dirty="0" smtClean="0"/>
              <a:t>600 </a:t>
            </a:r>
            <a:r>
              <a:rPr lang="en-US" sz="1800" dirty="0" err="1"/>
              <a:t>GeV</a:t>
            </a:r>
            <a:r>
              <a:rPr lang="en-US" sz="1800" dirty="0"/>
              <a:t>/c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at </a:t>
            </a:r>
            <a:r>
              <a:rPr lang="en-US" sz="1800" dirty="0"/>
              <a:t>95% CL</a:t>
            </a:r>
            <a:r>
              <a:rPr lang="en-US" sz="1800" dirty="0" smtClean="0"/>
              <a:t>, the </a:t>
            </a:r>
            <a:r>
              <a:rPr lang="en-US" sz="1800" dirty="0"/>
              <a:t>expected exclusion </a:t>
            </a:r>
            <a:r>
              <a:rPr lang="en-US" sz="1800" dirty="0" smtClean="0"/>
              <a:t>was  </a:t>
            </a:r>
            <a:r>
              <a:rPr lang="en-US" sz="1800" dirty="0"/>
              <a:t>118–543 </a:t>
            </a:r>
            <a:r>
              <a:rPr lang="en-US" sz="1800" dirty="0" err="1"/>
              <a:t>GeV</a:t>
            </a:r>
            <a:r>
              <a:rPr lang="en-US" sz="1800" dirty="0"/>
              <a:t>/c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b="1" dirty="0" smtClean="0">
                <a:solidFill>
                  <a:srgbClr val="0F6FC6"/>
                </a:solidFill>
              </a:rPr>
              <a:t>An </a:t>
            </a:r>
            <a:r>
              <a:rPr lang="en-US" sz="1800" b="1" dirty="0">
                <a:solidFill>
                  <a:srgbClr val="0F6FC6"/>
                </a:solidFill>
              </a:rPr>
              <a:t>excess </a:t>
            </a:r>
            <a:r>
              <a:rPr lang="en-US" sz="1800" b="1" dirty="0" smtClean="0">
                <a:solidFill>
                  <a:srgbClr val="0F6FC6"/>
                </a:solidFill>
              </a:rPr>
              <a:t>above </a:t>
            </a:r>
            <a:r>
              <a:rPr lang="en-US" sz="1800" b="1" dirty="0">
                <a:solidFill>
                  <a:srgbClr val="0F6FC6"/>
                </a:solidFill>
              </a:rPr>
              <a:t>the </a:t>
            </a:r>
            <a:r>
              <a:rPr lang="en-US" sz="1800" b="1" dirty="0" smtClean="0">
                <a:solidFill>
                  <a:srgbClr val="0F6FC6"/>
                </a:solidFill>
              </a:rPr>
              <a:t>background was observed</a:t>
            </a:r>
            <a:r>
              <a:rPr lang="en-US" sz="1800" dirty="0" smtClean="0"/>
              <a:t>, </a:t>
            </a:r>
            <a:r>
              <a:rPr lang="en-US" sz="1800" dirty="0"/>
              <a:t>t</a:t>
            </a:r>
            <a:r>
              <a:rPr lang="en-US" sz="1800" dirty="0" smtClean="0"/>
              <a:t>he largest, </a:t>
            </a:r>
            <a:r>
              <a:rPr lang="en-US" sz="1800" dirty="0"/>
              <a:t>with a local significance of </a:t>
            </a:r>
            <a:r>
              <a:rPr lang="en-US" sz="1800" b="1" dirty="0"/>
              <a:t>3.1 </a:t>
            </a:r>
            <a:r>
              <a:rPr lang="en-US" sz="1800" b="1" dirty="0" err="1" smtClean="0"/>
              <a:t>σ</a:t>
            </a:r>
            <a:r>
              <a:rPr lang="en-US" sz="1800" dirty="0"/>
              <a:t> </a:t>
            </a:r>
            <a:r>
              <a:rPr lang="en-US" sz="1800" dirty="0" smtClean="0"/>
              <a:t>corresponding to a mass </a:t>
            </a:r>
            <a:r>
              <a:rPr lang="en-US" sz="1800" dirty="0"/>
              <a:t>hypothesis of 124 </a:t>
            </a:r>
            <a:r>
              <a:rPr lang="en-US" sz="1800" dirty="0" err="1"/>
              <a:t>GeV</a:t>
            </a:r>
            <a:r>
              <a:rPr lang="en-US" sz="1800" dirty="0"/>
              <a:t>/c</a:t>
            </a:r>
            <a:r>
              <a:rPr lang="en-US" sz="1800" baseline="30000" dirty="0"/>
              <a:t>2</a:t>
            </a:r>
            <a:r>
              <a:rPr lang="en-US" sz="18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 descr="ltc_sqr_cls_comb_zo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96" y="3161052"/>
            <a:ext cx="3098151" cy="2972476"/>
          </a:xfrm>
          <a:prstGeom prst="rect">
            <a:avLst/>
          </a:prstGeom>
        </p:spPr>
      </p:pic>
      <p:pic>
        <p:nvPicPr>
          <p:cNvPr id="8" name="Picture 7" descr="ltc_sqr_cls_com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18" y="3161052"/>
            <a:ext cx="3098150" cy="29724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20158" y="552939"/>
            <a:ext cx="2114156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hlinkClick r:id="rId4"/>
              </a:rPr>
              <a:t>arXiv:1202.1489</a:t>
            </a:r>
            <a:endParaRPr lang="en-US" sz="1400" dirty="0" smtClean="0"/>
          </a:p>
          <a:p>
            <a:pPr algn="ctr"/>
            <a:r>
              <a:rPr lang="hu-HU" sz="1400" dirty="0"/>
              <a:t>Phys. Lett. B 710 (2012) 91</a:t>
            </a:r>
            <a:endParaRPr lang="en-US" sz="1400" dirty="0" smtClean="0"/>
          </a:p>
          <a:p>
            <a:pPr algn="ctr"/>
            <a:r>
              <a:rPr lang="en-US" sz="1400" dirty="0" smtClean="0"/>
              <a:t>(Submitted 7 Feb 2012)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89872" y="544283"/>
            <a:ext cx="2125377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hlinkClick r:id="rId5"/>
              </a:rPr>
              <a:t>arXiv:1202.1488</a:t>
            </a:r>
            <a:endParaRPr lang="en-US" sz="1400" dirty="0" smtClean="0"/>
          </a:p>
          <a:p>
            <a:pPr algn="ctr"/>
            <a:r>
              <a:rPr lang="hu-HU" sz="1400" dirty="0"/>
              <a:t>Phys. Lett. B 710 (2012) 26</a:t>
            </a:r>
            <a:endParaRPr lang="en-US" sz="1400" dirty="0" smtClean="0"/>
          </a:p>
          <a:p>
            <a:pPr algn="ctr"/>
            <a:r>
              <a:rPr lang="en-US" sz="1400" dirty="0" smtClean="0"/>
              <a:t>(Submitted 7 Feb 2012)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0373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uncertainties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492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46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 Yields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44" y="2493473"/>
            <a:ext cx="7441398" cy="30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6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more on the fit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Just a </a:t>
            </a:r>
            <a:r>
              <a:rPr lang="en-US" sz="1800" dirty="0"/>
              <a:t>handful of nuisances where the uncertainty is reduced by more than 50% by the </a:t>
            </a:r>
            <a:r>
              <a:rPr lang="en-US" sz="1800" dirty="0" smtClean="0"/>
              <a:t>fit:</a:t>
            </a:r>
          </a:p>
          <a:p>
            <a:pPr lvl="1"/>
            <a:r>
              <a:rPr lang="en-US" sz="1800" dirty="0" smtClean="0"/>
              <a:t> Related </a:t>
            </a:r>
            <a:r>
              <a:rPr lang="en-US" sz="1800" dirty="0"/>
              <a:t>to WW, Top and a couple of experimental syst.</a:t>
            </a:r>
          </a:p>
          <a:p>
            <a:endParaRPr lang="en-US" sz="1800" dirty="0"/>
          </a:p>
          <a:p>
            <a:r>
              <a:rPr lang="en-US" sz="1800" dirty="0" smtClean="0"/>
              <a:t>Fit was investigated in three ways:</a:t>
            </a:r>
          </a:p>
          <a:p>
            <a:pPr lvl="1"/>
            <a:r>
              <a:rPr lang="en-US" sz="1800" dirty="0" smtClean="0"/>
              <a:t>with toys</a:t>
            </a:r>
          </a:p>
          <a:p>
            <a:pPr lvl="2"/>
            <a:r>
              <a:rPr lang="en-US" dirty="0" smtClean="0"/>
              <a:t>cut</a:t>
            </a:r>
            <a:r>
              <a:rPr lang="en-US" dirty="0"/>
              <a:t>-based does not constrain nuisances, </a:t>
            </a:r>
            <a:r>
              <a:rPr lang="en-US" dirty="0" smtClean="0"/>
              <a:t>the variations are </a:t>
            </a:r>
            <a:r>
              <a:rPr lang="en-US" dirty="0"/>
              <a:t>accounted for by the </a:t>
            </a:r>
            <a:r>
              <a:rPr lang="en-US" dirty="0" smtClean="0"/>
              <a:t>signal</a:t>
            </a:r>
          </a:p>
          <a:p>
            <a:pPr lvl="2"/>
            <a:r>
              <a:rPr lang="en-US" dirty="0" smtClean="0"/>
              <a:t>shape </a:t>
            </a:r>
            <a:r>
              <a:rPr lang="en-US" dirty="0"/>
              <a:t>based does, pulls width ~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Correlations → </a:t>
            </a:r>
            <a:r>
              <a:rPr lang="en-US" dirty="0"/>
              <a:t>fit looses power, width &lt; </a:t>
            </a:r>
            <a:r>
              <a:rPr lang="en-US" dirty="0" smtClean="0"/>
              <a:t>1</a:t>
            </a:r>
          </a:p>
          <a:p>
            <a:pPr lvl="2"/>
            <a:r>
              <a:rPr lang="en-US" dirty="0" smtClean="0"/>
              <a:t>interpretation </a:t>
            </a:r>
            <a:r>
              <a:rPr lang="en-US" dirty="0"/>
              <a:t>of results in full HWW data card is non </a:t>
            </a:r>
            <a:r>
              <a:rPr lang="en-US" dirty="0" smtClean="0"/>
              <a:t>trivial</a:t>
            </a:r>
          </a:p>
          <a:p>
            <a:pPr lvl="1"/>
            <a:r>
              <a:rPr lang="en-US" sz="1800" dirty="0" smtClean="0"/>
              <a:t>control regions</a:t>
            </a:r>
          </a:p>
          <a:p>
            <a:pPr lvl="1"/>
            <a:r>
              <a:rPr lang="en-US" sz="1800" dirty="0" smtClean="0"/>
              <a:t>alternative </a:t>
            </a:r>
            <a:r>
              <a:rPr lang="en-US" sz="1800" dirty="0" err="1"/>
              <a:t>pdfs</a:t>
            </a:r>
            <a:r>
              <a:rPr lang="en-US" sz="1800" dirty="0"/>
              <a:t> for nuisances </a:t>
            </a:r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45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95" y="661491"/>
            <a:ext cx="6258096" cy="58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97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98" y="431910"/>
            <a:ext cx="7362105" cy="6355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5943" y="5182639"/>
            <a:ext cx="3124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Expected and observed likelihood profiles for </a:t>
            </a:r>
            <a:r>
              <a:rPr lang="en-US" dirty="0" smtClean="0"/>
              <a:t>for </a:t>
            </a:r>
            <a:r>
              <a:rPr lang="en-US" dirty="0"/>
              <a:t>the three production modes </a:t>
            </a:r>
            <a:r>
              <a:rPr lang="en-US" dirty="0" smtClean="0"/>
              <a:t>separately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54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strength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3674" y="1600200"/>
            <a:ext cx="3443125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signal strength quantifies the compatibility  of the size of the excess observed with the expectation for a SM Higgs signal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err="1"/>
              <a:t>σ</a:t>
            </a:r>
            <a:r>
              <a:rPr lang="en-US" sz="1800" dirty="0"/>
              <a:t>/</a:t>
            </a:r>
            <a:r>
              <a:rPr lang="en-US" sz="1800" dirty="0" err="1"/>
              <a:t>σ</a:t>
            </a:r>
            <a:r>
              <a:rPr lang="en-US" sz="1800" baseline="-25000" dirty="0" err="1"/>
              <a:t>SM</a:t>
            </a:r>
            <a:r>
              <a:rPr lang="en-US" sz="1800" dirty="0"/>
              <a:t> value for </a:t>
            </a:r>
            <a:r>
              <a:rPr lang="en-US" sz="1800" dirty="0" err="1"/>
              <a:t>m</a:t>
            </a:r>
            <a:r>
              <a:rPr lang="en-US" sz="1800" baseline="-25000" dirty="0" err="1"/>
              <a:t>H</a:t>
            </a:r>
            <a:r>
              <a:rPr lang="en-US" sz="1800" dirty="0"/>
              <a:t> = 125.6GeV is </a:t>
            </a:r>
            <a:r>
              <a:rPr lang="en-US" sz="1800" b="1" dirty="0">
                <a:solidFill>
                  <a:srgbClr val="04617B"/>
                </a:solidFill>
              </a:rPr>
              <a:t>0.72</a:t>
            </a:r>
            <a:r>
              <a:rPr lang="en-US" sz="1800" dirty="0"/>
              <a:t>+0.20 </a:t>
            </a:r>
            <a:r>
              <a:rPr lang="en-US" sz="1800" dirty="0" smtClean="0"/>
              <a:t>−</a:t>
            </a:r>
            <a:r>
              <a:rPr lang="en-US" sz="1800" dirty="0"/>
              <a:t>0.18 </a:t>
            </a:r>
            <a:r>
              <a:rPr lang="en-US" sz="1800" dirty="0" smtClean="0"/>
              <a:t>= 0.72 ±0.12(</a:t>
            </a:r>
            <a:r>
              <a:rPr lang="en-US" sz="1800" dirty="0"/>
              <a:t>stat.</a:t>
            </a:r>
            <a:r>
              <a:rPr lang="en-US" sz="1800" dirty="0" smtClean="0"/>
              <a:t>) +</a:t>
            </a:r>
            <a:r>
              <a:rPr lang="en-US" sz="1800" dirty="0"/>
              <a:t>0.12 </a:t>
            </a:r>
            <a:r>
              <a:rPr lang="en-US" sz="1800" dirty="0" smtClean="0"/>
              <a:t>-0.10(</a:t>
            </a:r>
            <a:r>
              <a:rPr lang="en-US" sz="1800" dirty="0" err="1"/>
              <a:t>th.</a:t>
            </a:r>
            <a:r>
              <a:rPr lang="en-US" sz="1800" dirty="0"/>
              <a:t> syst.</a:t>
            </a:r>
            <a:r>
              <a:rPr lang="en-US" sz="1800" dirty="0" smtClean="0"/>
              <a:t>)</a:t>
            </a:r>
            <a:r>
              <a:rPr lang="en-US" sz="1800" dirty="0"/>
              <a:t> ±</a:t>
            </a:r>
            <a:r>
              <a:rPr lang="en-US" sz="1800" dirty="0" smtClean="0"/>
              <a:t>0.10 </a:t>
            </a:r>
            <a:r>
              <a:rPr lang="en-US" sz="1800" dirty="0"/>
              <a:t>(exp. syst.) </a:t>
            </a:r>
          </a:p>
          <a:p>
            <a:endParaRPr lang="en-US" sz="1800" dirty="0" smtClean="0"/>
          </a:p>
          <a:p>
            <a:r>
              <a:rPr lang="en-US" sz="1800" dirty="0"/>
              <a:t>The results from all categories are consistent within the </a:t>
            </a:r>
            <a:r>
              <a:rPr lang="en-US" sz="1800" dirty="0" smtClean="0"/>
              <a:t>uncertainties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1" y="1600200"/>
            <a:ext cx="5049843" cy="49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The Run-1 of the LHC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21"/>
          <a:stretch/>
        </p:blipFill>
        <p:spPr>
          <a:xfrm>
            <a:off x="3242626" y="2593042"/>
            <a:ext cx="5901374" cy="40577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057" y="3137365"/>
            <a:ext cx="30455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Run-1 of the </a:t>
            </a:r>
            <a:r>
              <a:rPr lang="en-US" dirty="0" smtClean="0"/>
              <a:t>LHC ended </a:t>
            </a:r>
            <a:r>
              <a:rPr lang="en-US" dirty="0"/>
              <a:t>in February </a:t>
            </a:r>
            <a:r>
              <a:rPr lang="en-US" dirty="0" smtClean="0"/>
              <a:t>2013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During three </a:t>
            </a:r>
            <a:r>
              <a:rPr lang="en-US" dirty="0" smtClean="0"/>
              <a:t>years, CMS recorded  </a:t>
            </a:r>
            <a:r>
              <a:rPr lang="en-US" b="1" dirty="0" smtClean="0">
                <a:solidFill>
                  <a:srgbClr val="0F6FC6"/>
                </a:solidFill>
              </a:rPr>
              <a:t>~</a:t>
            </a:r>
            <a:r>
              <a:rPr lang="en-US" b="1" dirty="0">
                <a:solidFill>
                  <a:srgbClr val="0F6FC6"/>
                </a:solidFill>
              </a:rPr>
              <a:t>5fb</a:t>
            </a:r>
            <a:r>
              <a:rPr lang="en-US" b="1" baseline="30000" dirty="0">
                <a:solidFill>
                  <a:srgbClr val="0F6FC6"/>
                </a:solidFill>
              </a:rPr>
              <a:t>-1</a:t>
            </a:r>
            <a:r>
              <a:rPr lang="en-US" b="1" dirty="0">
                <a:solidFill>
                  <a:srgbClr val="0F6FC6"/>
                </a:solidFill>
              </a:rPr>
              <a:t>  of </a:t>
            </a:r>
            <a:r>
              <a:rPr lang="en-US" b="1" dirty="0" err="1">
                <a:solidFill>
                  <a:srgbClr val="0F6FC6"/>
                </a:solidFill>
              </a:rPr>
              <a:t>pp</a:t>
            </a:r>
            <a:r>
              <a:rPr lang="en-US" b="1" dirty="0">
                <a:solidFill>
                  <a:srgbClr val="0F6FC6"/>
                </a:solidFill>
              </a:rPr>
              <a:t> </a:t>
            </a:r>
            <a:r>
              <a:rPr lang="en-US" b="1" dirty="0" smtClean="0">
                <a:solidFill>
                  <a:srgbClr val="0F6FC6"/>
                </a:solidFill>
              </a:rPr>
              <a:t>collisions at </a:t>
            </a:r>
            <a:r>
              <a:rPr lang="en-US" b="1" dirty="0">
                <a:solidFill>
                  <a:srgbClr val="0F6FC6"/>
                </a:solidFill>
              </a:rPr>
              <a:t>7TeV and ~20fb</a:t>
            </a:r>
            <a:r>
              <a:rPr lang="en-US" b="1" baseline="30000" dirty="0">
                <a:solidFill>
                  <a:srgbClr val="0F6FC6"/>
                </a:solidFill>
              </a:rPr>
              <a:t>-1</a:t>
            </a:r>
            <a:r>
              <a:rPr lang="en-US" b="1" dirty="0">
                <a:solidFill>
                  <a:srgbClr val="0F6FC6"/>
                </a:solidFill>
              </a:rPr>
              <a:t> at </a:t>
            </a:r>
            <a:r>
              <a:rPr lang="en-US" b="1" dirty="0" smtClean="0">
                <a:solidFill>
                  <a:srgbClr val="0F6FC6"/>
                </a:solidFill>
              </a:rPr>
              <a:t>8TeV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rgbClr val="0F6FC6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91" y="1443500"/>
            <a:ext cx="4900657" cy="106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Spin-2 scenarios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7789"/>
            <a:ext cx="9144000" cy="41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20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866" y="444805"/>
            <a:ext cx="7352469" cy="641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28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15" y="687101"/>
            <a:ext cx="6475315" cy="59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5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6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5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9144000" cy="34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1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9144000" cy="36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8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Higgs production at the LHC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08" y="1524000"/>
            <a:ext cx="3634625" cy="2604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32" y="4155390"/>
            <a:ext cx="3634625" cy="26311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957" y="1617381"/>
            <a:ext cx="2078537" cy="8962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836" y="2886809"/>
            <a:ext cx="1810533" cy="949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133" y="4365462"/>
            <a:ext cx="1847361" cy="7836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677" y="5506306"/>
            <a:ext cx="1896774" cy="9992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42043" y="1643841"/>
            <a:ext cx="275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F6FC6"/>
                </a:solidFill>
              </a:rPr>
              <a:t>Gluon-gluon fusion </a:t>
            </a:r>
            <a:r>
              <a:rPr lang="en-US" dirty="0" smtClean="0"/>
              <a:t>(</a:t>
            </a:r>
            <a:r>
              <a:rPr lang="en-US" dirty="0" err="1" smtClean="0"/>
              <a:t>ggH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Dominant mode </a:t>
            </a:r>
          </a:p>
          <a:p>
            <a:pPr algn="ctr"/>
            <a:r>
              <a:rPr lang="en-US" dirty="0" smtClean="0"/>
              <a:t>No hadronic activity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42043" y="2992649"/>
            <a:ext cx="275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Vector Boson Fusion </a:t>
            </a:r>
            <a:r>
              <a:rPr lang="en-US" dirty="0" smtClean="0"/>
              <a:t>(VBF) 2 forward jets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81727" y="4350130"/>
            <a:ext cx="2758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Associated production with a W or a Z boson </a:t>
            </a:r>
            <a:r>
              <a:rPr lang="en-US" dirty="0" smtClean="0"/>
              <a:t>(WH,ZH)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81727" y="5664462"/>
            <a:ext cx="2718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Associated production with a  </a:t>
            </a:r>
            <a:r>
              <a:rPr lang="en-US" b="1" dirty="0" smtClean="0"/>
              <a:t>top/anti-top pair </a:t>
            </a:r>
            <a:r>
              <a:rPr lang="en-US" dirty="0" smtClean="0"/>
              <a:t>(</a:t>
            </a:r>
            <a:r>
              <a:rPr lang="en-US" dirty="0" err="1" smtClean="0"/>
              <a:t>ttH</a:t>
            </a:r>
            <a:r>
              <a:rPr lang="en-US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85933" y="1524000"/>
            <a:ext cx="4953972" cy="122779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decay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28" y="1709257"/>
            <a:ext cx="3079104" cy="29831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38724" y="1799252"/>
            <a:ext cx="304249" cy="2553353"/>
          </a:xfrm>
          <a:prstGeom prst="rect">
            <a:avLst/>
          </a:prstGeom>
          <a:solidFill>
            <a:schemeClr val="bg2">
              <a:alpha val="2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62638" y="1696027"/>
            <a:ext cx="496058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iscovery decay mode → balance between Branching Ratio and clear experimental signature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1"/>
                </a:solidFill>
              </a:rPr>
              <a:t>H→ZZ→4l</a:t>
            </a:r>
          </a:p>
          <a:p>
            <a:pPr marL="0" lvl="1"/>
            <a:r>
              <a:rPr lang="en-AU" dirty="0">
                <a:ea typeface="DejaVu Sans" pitchFamily="2"/>
                <a:cs typeface="DejaVu Sans" pitchFamily="2"/>
              </a:rPr>
              <a:t>Very clean experimental </a:t>
            </a:r>
            <a:r>
              <a:rPr lang="en-AU" dirty="0" smtClean="0">
                <a:ea typeface="DejaVu Sans" pitchFamily="2"/>
                <a:cs typeface="DejaVu Sans" pitchFamily="2"/>
              </a:rPr>
              <a:t>signature</a:t>
            </a:r>
            <a:endParaRPr lang="en-US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H→γγ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0" lvl="1"/>
            <a:r>
              <a:rPr lang="en-AU" dirty="0" smtClean="0">
                <a:ea typeface="DejaVu Sans" pitchFamily="2"/>
                <a:cs typeface="DejaVu Sans" pitchFamily="2"/>
              </a:rPr>
              <a:t>Mass peak reconstruction</a:t>
            </a:r>
          </a:p>
          <a:p>
            <a:pPr marL="0" lvl="1"/>
            <a:endParaRPr lang="en-US" b="1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3"/>
                </a:solidFill>
              </a:rPr>
              <a:t>H→WW→2l</a:t>
            </a:r>
          </a:p>
          <a:p>
            <a:r>
              <a:rPr lang="en-US" dirty="0" smtClean="0"/>
              <a:t>Clear experimental signature, no mass peak</a:t>
            </a:r>
          </a:p>
          <a:p>
            <a:endParaRPr lang="en-US" dirty="0" smtClean="0"/>
          </a:p>
          <a:p>
            <a:r>
              <a:rPr lang="en-US" b="1" dirty="0" smtClean="0"/>
              <a:t>H→ </a:t>
            </a:r>
            <a:r>
              <a:rPr lang="en-US" b="1" dirty="0" err="1" smtClean="0"/>
              <a:t>ττ</a:t>
            </a:r>
            <a:endParaRPr lang="en-US" b="1" dirty="0" smtClean="0"/>
          </a:p>
          <a:p>
            <a:r>
              <a:rPr lang="en-AU" dirty="0">
                <a:ea typeface="DejaVu Sans" pitchFamily="2"/>
                <a:cs typeface="DejaVu Sans" pitchFamily="2"/>
              </a:rPr>
              <a:t>A</a:t>
            </a:r>
            <a:r>
              <a:rPr lang="en-AU" dirty="0" smtClean="0">
                <a:ea typeface="DejaVu Sans" pitchFamily="2"/>
                <a:cs typeface="DejaVu Sans" pitchFamily="2"/>
              </a:rPr>
              <a:t>ccessible via VBF</a:t>
            </a:r>
            <a:endParaRPr lang="en-US" b="1" dirty="0" smtClean="0"/>
          </a:p>
          <a:p>
            <a:r>
              <a:rPr lang="en-US" b="1" dirty="0" smtClean="0"/>
              <a:t>H→ bb</a:t>
            </a:r>
          </a:p>
          <a:p>
            <a:pPr marL="0" lvl="1"/>
            <a:r>
              <a:rPr lang="en-AU" dirty="0" smtClean="0">
                <a:ea typeface="DejaVu Sans" pitchFamily="2"/>
                <a:cs typeface="DejaVu Sans" pitchFamily="2"/>
              </a:rPr>
              <a:t>Highest </a:t>
            </a:r>
            <a:r>
              <a:rPr lang="en-AU" dirty="0">
                <a:ea typeface="DejaVu Sans" pitchFamily="2"/>
                <a:cs typeface="DejaVu Sans" pitchFamily="2"/>
              </a:rPr>
              <a:t>BR for low </a:t>
            </a:r>
            <a:r>
              <a:rPr lang="en-AU" dirty="0" smtClean="0">
                <a:ea typeface="DejaVu Sans" pitchFamily="2"/>
                <a:cs typeface="DejaVu Sans" pitchFamily="2"/>
              </a:rPr>
              <a:t>masses. Challenging experimentally 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3" y="4768047"/>
            <a:ext cx="3380678" cy="188722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62638" y="3859051"/>
            <a:ext cx="4352590" cy="68537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H→WW?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953000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Sensitive in the intermediate mass range</a:t>
            </a:r>
            <a:r>
              <a:rPr lang="en-US" sz="1800" dirty="0" smtClean="0"/>
              <a:t> [120-200]</a:t>
            </a:r>
          </a:p>
          <a:p>
            <a:pPr lvl="1"/>
            <a:r>
              <a:rPr lang="en-US" sz="1800" dirty="0" smtClean="0"/>
              <a:t>2</a:t>
            </a:r>
            <a:r>
              <a:rPr lang="en-US" sz="1800" baseline="30000" dirty="0" smtClean="0"/>
              <a:t>d </a:t>
            </a:r>
            <a:r>
              <a:rPr lang="en-US" sz="1800" dirty="0" smtClean="0"/>
              <a:t>largest BR </a:t>
            </a:r>
            <a:r>
              <a:rPr lang="en-US" sz="1800" dirty="0"/>
              <a:t>around 125 </a:t>
            </a:r>
            <a:r>
              <a:rPr lang="en-US" sz="1800" dirty="0" err="1" smtClean="0"/>
              <a:t>GeV</a:t>
            </a:r>
            <a:r>
              <a:rPr lang="en-US" sz="1800" dirty="0" smtClean="0"/>
              <a:t> → </a:t>
            </a:r>
            <a:r>
              <a:rPr lang="en-US" sz="1800" b="1" dirty="0" smtClean="0">
                <a:solidFill>
                  <a:srgbClr val="0F6FC6"/>
                </a:solidFill>
              </a:rPr>
              <a:t>BR </a:t>
            </a:r>
            <a:r>
              <a:rPr lang="en-US" sz="1800" b="1" baseline="-25000" dirty="0" smtClean="0">
                <a:solidFill>
                  <a:srgbClr val="0F6FC6"/>
                </a:solidFill>
              </a:rPr>
              <a:t>H→WW </a:t>
            </a:r>
            <a:r>
              <a:rPr lang="en-US" sz="1800" b="1" dirty="0" smtClean="0">
                <a:solidFill>
                  <a:srgbClr val="0F6FC6"/>
                </a:solidFill>
              </a:rPr>
              <a:t>~ 22%</a:t>
            </a:r>
            <a:r>
              <a:rPr lang="en-US" sz="1800" b="1" dirty="0" smtClean="0">
                <a:solidFill>
                  <a:srgbClr val="008080"/>
                </a:solidFill>
              </a:rPr>
              <a:t> </a:t>
            </a:r>
          </a:p>
          <a:p>
            <a:r>
              <a:rPr lang="en-US" sz="1800" b="1" dirty="0" smtClean="0"/>
              <a:t>Clear signature in </a:t>
            </a:r>
            <a:r>
              <a:rPr lang="en-US" sz="1800" b="1" dirty="0" err="1" smtClean="0"/>
              <a:t>leptonic</a:t>
            </a:r>
            <a:r>
              <a:rPr lang="en-US" sz="1800" b="1" dirty="0" smtClean="0"/>
              <a:t> decays </a:t>
            </a:r>
            <a:r>
              <a:rPr lang="en-US" sz="1800" dirty="0" smtClean="0"/>
              <a:t>(</a:t>
            </a:r>
            <a:r>
              <a:rPr lang="en-US" sz="1800" b="1" dirty="0" err="1" smtClean="0">
                <a:solidFill>
                  <a:srgbClr val="0F6FC6"/>
                </a:solidFill>
              </a:rPr>
              <a:t>BR</a:t>
            </a:r>
            <a:r>
              <a:rPr lang="en-US" sz="1800" b="1" baseline="-25000" dirty="0" err="1" smtClean="0">
                <a:solidFill>
                  <a:srgbClr val="0F6FC6"/>
                </a:solidFill>
              </a:rPr>
              <a:t>W→lν</a:t>
            </a:r>
            <a:r>
              <a:rPr lang="en-US" sz="1800" b="1" baseline="-25000" dirty="0" smtClean="0">
                <a:solidFill>
                  <a:srgbClr val="0F6FC6"/>
                </a:solidFill>
              </a:rPr>
              <a:t> </a:t>
            </a:r>
            <a:r>
              <a:rPr lang="en-US" sz="1800" b="1" dirty="0" smtClean="0">
                <a:solidFill>
                  <a:srgbClr val="0F6FC6"/>
                </a:solidFill>
              </a:rPr>
              <a:t>~ 10%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smtClean="0"/>
              <a:t>Not </a:t>
            </a:r>
            <a:r>
              <a:rPr lang="en-US" sz="1800" dirty="0"/>
              <a:t>possible to reconstruct full final state due to </a:t>
            </a:r>
            <a:r>
              <a:rPr lang="en-US" sz="1800" dirty="0" smtClean="0"/>
              <a:t>the neutrinos</a:t>
            </a:r>
            <a:r>
              <a:rPr lang="en-US" sz="1800" dirty="0"/>
              <a:t>, </a:t>
            </a:r>
            <a:r>
              <a:rPr lang="en-US" sz="1800" b="1" dirty="0">
                <a:solidFill>
                  <a:schemeClr val="accent4"/>
                </a:solidFill>
              </a:rPr>
              <a:t>no mass peak</a:t>
            </a:r>
          </a:p>
          <a:p>
            <a:r>
              <a:rPr lang="en-US" sz="1800" b="1" dirty="0" smtClean="0"/>
              <a:t>Large </a:t>
            </a:r>
            <a:r>
              <a:rPr lang="en-US" sz="1800" b="1" dirty="0"/>
              <a:t>background </a:t>
            </a:r>
            <a:r>
              <a:rPr lang="en-US" sz="1800" dirty="0"/>
              <a:t>contribution (genuine and instrumental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WW </a:t>
            </a:r>
            <a:r>
              <a:rPr lang="en-US" sz="1800" dirty="0"/>
              <a:t>(irreducible), </a:t>
            </a:r>
            <a:r>
              <a:rPr lang="en-US" sz="1800" dirty="0" smtClean="0"/>
              <a:t>top, </a:t>
            </a:r>
            <a:r>
              <a:rPr lang="en-US" sz="1800" dirty="0" err="1"/>
              <a:t>Drell</a:t>
            </a:r>
            <a:r>
              <a:rPr lang="en-US" sz="1800" dirty="0"/>
              <a:t>-</a:t>
            </a:r>
            <a:r>
              <a:rPr lang="en-US" sz="1800" dirty="0" smtClean="0"/>
              <a:t>Yan, </a:t>
            </a:r>
            <a:r>
              <a:rPr lang="en-US" sz="1800" dirty="0" err="1"/>
              <a:t>W+jets</a:t>
            </a:r>
            <a:r>
              <a:rPr lang="en-US" sz="1800" dirty="0"/>
              <a:t>, </a:t>
            </a:r>
            <a:r>
              <a:rPr lang="en-US" sz="1800" dirty="0" smtClean="0"/>
              <a:t>QCD…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664" y="3204754"/>
            <a:ext cx="2907003" cy="1588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3446562" y="2865554"/>
            <a:ext cx="55398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chemeClr val="tx2"/>
                </a:solidFill>
              </a:rPr>
              <a:t>Two isolated leptons </a:t>
            </a:r>
            <a:r>
              <a:rPr lang="en-US" dirty="0" smtClean="0"/>
              <a:t>(e,µ) with opposite charge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4617B"/>
                </a:solidFill>
              </a:rPr>
              <a:t>Substantial missing energy </a:t>
            </a:r>
            <a:r>
              <a:rPr lang="en-US" dirty="0" smtClean="0"/>
              <a:t>(two neutrinos in the final state)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04617B"/>
                </a:solidFill>
              </a:rPr>
              <a:t>Depending on the production mode</a:t>
            </a:r>
            <a:endParaRPr lang="en-US" b="1" dirty="0">
              <a:solidFill>
                <a:srgbClr val="04617B"/>
              </a:solidFill>
            </a:endParaRPr>
          </a:p>
          <a:p>
            <a:r>
              <a:rPr lang="en-US" dirty="0" smtClean="0"/>
              <a:t>	</a:t>
            </a:r>
            <a:r>
              <a:rPr lang="en-US" b="1" dirty="0" err="1" smtClean="0">
                <a:solidFill>
                  <a:schemeClr val="accent2"/>
                </a:solidFill>
              </a:rPr>
              <a:t>ggH</a:t>
            </a:r>
            <a:r>
              <a:rPr lang="en-US" dirty="0" smtClean="0"/>
              <a:t> → </a:t>
            </a:r>
            <a:r>
              <a:rPr lang="en-US" b="1" dirty="0" smtClean="0"/>
              <a:t>little to no jet activity</a:t>
            </a:r>
          </a:p>
          <a:p>
            <a:r>
              <a:rPr lang="en-US" dirty="0" smtClean="0"/>
              <a:t>	VBF has </a:t>
            </a:r>
            <a:r>
              <a:rPr lang="en-US" b="1" dirty="0" smtClean="0"/>
              <a:t>2 forward jets </a:t>
            </a:r>
          </a:p>
          <a:p>
            <a:r>
              <a:rPr lang="en-US" b="1" dirty="0" smtClean="0"/>
              <a:t>	+ </a:t>
            </a:r>
            <a:r>
              <a:rPr lang="en-US" dirty="0" smtClean="0"/>
              <a:t>other production modes (VH, </a:t>
            </a:r>
            <a:r>
              <a:rPr lang="en-US" dirty="0" err="1" smtClean="0"/>
              <a:t>ttH</a:t>
            </a:r>
            <a:r>
              <a:rPr lang="en-US" dirty="0" smtClean="0"/>
              <a:t>) provide even</a:t>
            </a:r>
          </a:p>
          <a:p>
            <a:r>
              <a:rPr lang="en-US" dirty="0"/>
              <a:t>	</a:t>
            </a:r>
            <a:r>
              <a:rPr lang="en-US" dirty="0" smtClean="0"/>
              <a:t>more specific signatures (not covered today)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1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 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7779" cy="48768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final Run-1 word from CMS in this decay channel uses the full dataset at </a:t>
            </a:r>
            <a:r>
              <a:rPr lang="en-US" sz="1800" b="1" dirty="0" smtClean="0">
                <a:solidFill>
                  <a:schemeClr val="accent2"/>
                </a:solidFill>
              </a:rPr>
              <a:t>7 and 8 TeV </a:t>
            </a:r>
            <a:r>
              <a:rPr lang="en-US" sz="1800" dirty="0" smtClean="0"/>
              <a:t>and was published in JHEP in  January last year: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Several processes were studied in detail, </a:t>
            </a:r>
            <a:r>
              <a:rPr lang="en-US" sz="1800" dirty="0" err="1" smtClean="0"/>
              <a:t>ggH</a:t>
            </a:r>
            <a:r>
              <a:rPr lang="en-US" sz="1800" dirty="0" smtClean="0"/>
              <a:t>, VBF, WH, ZH in 2 and 3 leptons signatures</a:t>
            </a:r>
            <a:endParaRPr lang="en-US" sz="1800" dirty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main analysis, that drives the sensitivity for this decay, is the, </a:t>
            </a:r>
            <a:r>
              <a:rPr lang="en-US" sz="1800" b="1" dirty="0" err="1" smtClean="0">
                <a:solidFill>
                  <a:schemeClr val="accent1"/>
                </a:solidFill>
              </a:rPr>
              <a:t>H→WW→eνµν</a:t>
            </a:r>
            <a:r>
              <a:rPr lang="en-US" sz="1800" b="1" dirty="0" smtClean="0">
                <a:solidFill>
                  <a:schemeClr val="accent1"/>
                </a:solidFill>
              </a:rPr>
              <a:t> in events with 0/1-</a:t>
            </a:r>
            <a:r>
              <a:rPr lang="en-US" sz="1800" b="1" dirty="0">
                <a:solidFill>
                  <a:schemeClr val="accent1"/>
                </a:solidFill>
              </a:rPr>
              <a:t>jets (</a:t>
            </a:r>
            <a:r>
              <a:rPr lang="en-US" sz="1800" b="1" dirty="0" err="1" smtClean="0">
                <a:solidFill>
                  <a:schemeClr val="accent1"/>
                </a:solidFill>
              </a:rPr>
              <a:t>ggH</a:t>
            </a:r>
            <a:r>
              <a:rPr lang="en-US" sz="1800" b="1" dirty="0" smtClean="0">
                <a:solidFill>
                  <a:schemeClr val="accent1"/>
                </a:solidFill>
              </a:rPr>
              <a:t>), and it is the one that we will discuss in this presentation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18 March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68867" y="2982917"/>
            <a:ext cx="244721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/>
              <a:t>H→WW legacy paper</a:t>
            </a:r>
            <a:endParaRPr lang="en-US" b="1" dirty="0" smtClean="0">
              <a:hlinkClick r:id="rId2"/>
            </a:endParaRPr>
          </a:p>
          <a:p>
            <a:pPr algn="ctr"/>
            <a:r>
              <a:rPr lang="en-US" dirty="0" smtClean="0">
                <a:hlinkClick r:id="rId2"/>
              </a:rPr>
              <a:t>arXiv:1312.1129</a:t>
            </a:r>
            <a:endParaRPr lang="en-US" dirty="0" smtClean="0"/>
          </a:p>
          <a:p>
            <a:pPr algn="ctr"/>
            <a:r>
              <a:rPr lang="en-US" dirty="0"/>
              <a:t>JHEP 01 (2014) </a:t>
            </a:r>
            <a:r>
              <a:rPr lang="en-US" dirty="0" smtClean="0"/>
              <a:t>096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91" y="1343760"/>
            <a:ext cx="3569935" cy="5133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0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ustom 3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66CCFF"/>
      </a:hlink>
      <a:folHlink>
        <a:srgbClr val="85DFD0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9679</TotalTime>
  <Words>3850</Words>
  <Application>Microsoft Macintosh PowerPoint</Application>
  <PresentationFormat>On-screen Show (4:3)</PresentationFormat>
  <Paragraphs>541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Clarity</vt:lpstr>
      <vt:lpstr>Is it the Higgs?  Characterization of the H(125) resonance (spin, parity, tensor structure)  with leptonic WW decays</vt:lpstr>
      <vt:lpstr>5 years ago Tomorrow</vt:lpstr>
      <vt:lpstr>Higgs searches panorama in 2010</vt:lpstr>
      <vt:lpstr>Higgs searches panorama in 2012</vt:lpstr>
      <vt:lpstr>The Run-1 of the LHC</vt:lpstr>
      <vt:lpstr>Higgs production at the LHC</vt:lpstr>
      <vt:lpstr>Higgs decay channels</vt:lpstr>
      <vt:lpstr>Why H→WW?</vt:lpstr>
      <vt:lpstr>Legacy publication</vt:lpstr>
      <vt:lpstr>Physics Objects </vt:lpstr>
      <vt:lpstr>Physics Objects </vt:lpstr>
      <vt:lpstr>Physics Objects </vt:lpstr>
      <vt:lpstr>Kinematics of the signal</vt:lpstr>
      <vt:lpstr>Kinematics of the signal</vt:lpstr>
      <vt:lpstr>Kinematics of the signal</vt:lpstr>
      <vt:lpstr>Definition of the WW selection</vt:lpstr>
      <vt:lpstr>Analysis</vt:lpstr>
      <vt:lpstr>2D templates</vt:lpstr>
      <vt:lpstr>Background estimates</vt:lpstr>
      <vt:lpstr>Background estimates</vt:lpstr>
      <vt:lpstr>WW Background</vt:lpstr>
      <vt:lpstr>Final distributions</vt:lpstr>
      <vt:lpstr>Results</vt:lpstr>
      <vt:lpstr>There is definitely something</vt:lpstr>
      <vt:lpstr>Charge</vt:lpstr>
      <vt:lpstr>Couplings</vt:lpstr>
      <vt:lpstr>Spin and parity</vt:lpstr>
      <vt:lpstr>Spin studies in H→WW</vt:lpstr>
      <vt:lpstr>Spin-1 </vt:lpstr>
      <vt:lpstr>Spin-2</vt:lpstr>
      <vt:lpstr>H→WW and H→ZZ combination</vt:lpstr>
      <vt:lpstr>Spin 0 amplitude in H→VV </vt:lpstr>
      <vt:lpstr>Spin 0 amplitude in H→VV </vt:lpstr>
      <vt:lpstr>H→WW Spin-0 studies</vt:lpstr>
      <vt:lpstr>H→WW and H→ZZ combination</vt:lpstr>
      <vt:lpstr>H→WW and H→ZZ combination</vt:lpstr>
      <vt:lpstr>Summary of anomalous couplings</vt:lpstr>
      <vt:lpstr>So, it is the Higgs?</vt:lpstr>
      <vt:lpstr>But only more data will tell</vt:lpstr>
      <vt:lpstr>Backup</vt:lpstr>
      <vt:lpstr>The CMS experiment at the LHC</vt:lpstr>
      <vt:lpstr>H→WW projections for 7 TeV</vt:lpstr>
      <vt:lpstr>7 TeV results</vt:lpstr>
      <vt:lpstr>Systematic uncertainties</vt:lpstr>
      <vt:lpstr>Event  Yields</vt:lpstr>
      <vt:lpstr>A bit more on the fit</vt:lpstr>
      <vt:lpstr>PowerPoint Presentation</vt:lpstr>
      <vt:lpstr>PowerPoint Presentation</vt:lpstr>
      <vt:lpstr>Signal strength </vt:lpstr>
      <vt:lpstr>Spin-2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H→ WW Run-1 legacy</dc:title>
  <dc:creator>Rebeca Gonzalez Suarez</dc:creator>
  <cp:lastModifiedBy>Rebeca Gonzalez Suarez</cp:lastModifiedBy>
  <cp:revision>329</cp:revision>
  <dcterms:created xsi:type="dcterms:W3CDTF">2014-11-25T10:53:40Z</dcterms:created>
  <dcterms:modified xsi:type="dcterms:W3CDTF">2015-03-18T13:09:09Z</dcterms:modified>
</cp:coreProperties>
</file>